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3" r:id="rId17"/>
    <p:sldId id="272"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p:restoredTop sz="94663"/>
  </p:normalViewPr>
  <p:slideViewPr>
    <p:cSldViewPr snapToGrid="0" snapToObjects="1">
      <p:cViewPr>
        <p:scale>
          <a:sx n="89" d="100"/>
          <a:sy n="89" d="100"/>
        </p:scale>
        <p:origin x="1648"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B9BB-3F1A-4A4C-A791-8D5F50F3D0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52407E-DD44-3C4D-9177-C6378EB667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981E48-8060-8B42-8F4D-8EF71985AB0F}"/>
              </a:ext>
            </a:extLst>
          </p:cNvPr>
          <p:cNvSpPr>
            <a:spLocks noGrp="1"/>
          </p:cNvSpPr>
          <p:nvPr>
            <p:ph type="dt" sz="half" idx="10"/>
          </p:nvPr>
        </p:nvSpPr>
        <p:spPr/>
        <p:txBody>
          <a:bodyPr/>
          <a:lstStyle/>
          <a:p>
            <a:fld id="{A864D9D7-E02F-EE47-9498-8B8B4F75B246}" type="datetimeFigureOut">
              <a:rPr lang="en-US" smtClean="0"/>
              <a:t>8/15/19</a:t>
            </a:fld>
            <a:endParaRPr lang="en-US"/>
          </a:p>
        </p:txBody>
      </p:sp>
      <p:sp>
        <p:nvSpPr>
          <p:cNvPr id="5" name="Footer Placeholder 4">
            <a:extLst>
              <a:ext uri="{FF2B5EF4-FFF2-40B4-BE49-F238E27FC236}">
                <a16:creationId xmlns:a16="http://schemas.microsoft.com/office/drawing/2014/main" id="{B1A0496A-B42A-3042-B61E-7A0FCD7E9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F2F8A-4593-9B47-B5D2-71D115580D4B}"/>
              </a:ext>
            </a:extLst>
          </p:cNvPr>
          <p:cNvSpPr>
            <a:spLocks noGrp="1"/>
          </p:cNvSpPr>
          <p:nvPr>
            <p:ph type="sldNum" sz="quarter" idx="12"/>
          </p:nvPr>
        </p:nvSpPr>
        <p:spPr/>
        <p:txBody>
          <a:bodyPr/>
          <a:lstStyle/>
          <a:p>
            <a:fld id="{F89FBB37-5720-AD44-8FA5-5A2C555333F9}" type="slidenum">
              <a:rPr lang="en-US" smtClean="0"/>
              <a:t>‹#›</a:t>
            </a:fld>
            <a:endParaRPr lang="en-US"/>
          </a:p>
        </p:txBody>
      </p:sp>
    </p:spTree>
    <p:extLst>
      <p:ext uri="{BB962C8B-B14F-4D97-AF65-F5344CB8AC3E}">
        <p14:creationId xmlns:p14="http://schemas.microsoft.com/office/powerpoint/2010/main" val="2015447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CC13-1556-B34A-951D-FD6C46396D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63C0B0-6CA0-1E4F-ACE4-04CEA7391D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04E0A6-0598-8B47-B834-69F9B7497BC3}"/>
              </a:ext>
            </a:extLst>
          </p:cNvPr>
          <p:cNvSpPr>
            <a:spLocks noGrp="1"/>
          </p:cNvSpPr>
          <p:nvPr>
            <p:ph type="dt" sz="half" idx="10"/>
          </p:nvPr>
        </p:nvSpPr>
        <p:spPr/>
        <p:txBody>
          <a:bodyPr/>
          <a:lstStyle/>
          <a:p>
            <a:fld id="{A864D9D7-E02F-EE47-9498-8B8B4F75B246}" type="datetimeFigureOut">
              <a:rPr lang="en-US" smtClean="0"/>
              <a:t>8/15/19</a:t>
            </a:fld>
            <a:endParaRPr lang="en-US"/>
          </a:p>
        </p:txBody>
      </p:sp>
      <p:sp>
        <p:nvSpPr>
          <p:cNvPr id="5" name="Footer Placeholder 4">
            <a:extLst>
              <a:ext uri="{FF2B5EF4-FFF2-40B4-BE49-F238E27FC236}">
                <a16:creationId xmlns:a16="http://schemas.microsoft.com/office/drawing/2014/main" id="{FEA8B8E1-E07C-954B-B7A2-DBF8B9E01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C2065-D3B7-4941-8F62-3A196296EF59}"/>
              </a:ext>
            </a:extLst>
          </p:cNvPr>
          <p:cNvSpPr>
            <a:spLocks noGrp="1"/>
          </p:cNvSpPr>
          <p:nvPr>
            <p:ph type="sldNum" sz="quarter" idx="12"/>
          </p:nvPr>
        </p:nvSpPr>
        <p:spPr/>
        <p:txBody>
          <a:bodyPr/>
          <a:lstStyle/>
          <a:p>
            <a:fld id="{F89FBB37-5720-AD44-8FA5-5A2C555333F9}" type="slidenum">
              <a:rPr lang="en-US" smtClean="0"/>
              <a:t>‹#›</a:t>
            </a:fld>
            <a:endParaRPr lang="en-US"/>
          </a:p>
        </p:txBody>
      </p:sp>
    </p:spTree>
    <p:extLst>
      <p:ext uri="{BB962C8B-B14F-4D97-AF65-F5344CB8AC3E}">
        <p14:creationId xmlns:p14="http://schemas.microsoft.com/office/powerpoint/2010/main" val="37563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28BA71-719C-8749-8100-2B3E92F7B4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5A05A6-0A9D-974C-978D-B3B5F6E6C2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D4F23-3F98-1D4A-BA7D-B7F3BBC400AD}"/>
              </a:ext>
            </a:extLst>
          </p:cNvPr>
          <p:cNvSpPr>
            <a:spLocks noGrp="1"/>
          </p:cNvSpPr>
          <p:nvPr>
            <p:ph type="dt" sz="half" idx="10"/>
          </p:nvPr>
        </p:nvSpPr>
        <p:spPr/>
        <p:txBody>
          <a:bodyPr/>
          <a:lstStyle/>
          <a:p>
            <a:fld id="{A864D9D7-E02F-EE47-9498-8B8B4F75B246}" type="datetimeFigureOut">
              <a:rPr lang="en-US" smtClean="0"/>
              <a:t>8/15/19</a:t>
            </a:fld>
            <a:endParaRPr lang="en-US"/>
          </a:p>
        </p:txBody>
      </p:sp>
      <p:sp>
        <p:nvSpPr>
          <p:cNvPr id="5" name="Footer Placeholder 4">
            <a:extLst>
              <a:ext uri="{FF2B5EF4-FFF2-40B4-BE49-F238E27FC236}">
                <a16:creationId xmlns:a16="http://schemas.microsoft.com/office/drawing/2014/main" id="{365FE490-5E18-DE4C-8683-E202B0973D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39637-3C49-FF4F-8BA3-6AD64631E474}"/>
              </a:ext>
            </a:extLst>
          </p:cNvPr>
          <p:cNvSpPr>
            <a:spLocks noGrp="1"/>
          </p:cNvSpPr>
          <p:nvPr>
            <p:ph type="sldNum" sz="quarter" idx="12"/>
          </p:nvPr>
        </p:nvSpPr>
        <p:spPr/>
        <p:txBody>
          <a:bodyPr/>
          <a:lstStyle/>
          <a:p>
            <a:fld id="{F89FBB37-5720-AD44-8FA5-5A2C555333F9}" type="slidenum">
              <a:rPr lang="en-US" smtClean="0"/>
              <a:t>‹#›</a:t>
            </a:fld>
            <a:endParaRPr lang="en-US"/>
          </a:p>
        </p:txBody>
      </p:sp>
    </p:spTree>
    <p:extLst>
      <p:ext uri="{BB962C8B-B14F-4D97-AF65-F5344CB8AC3E}">
        <p14:creationId xmlns:p14="http://schemas.microsoft.com/office/powerpoint/2010/main" val="630343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7EEE-1DBD-2E4D-A105-D60BAA0CF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CCB82E-8157-4E4C-9CE0-54BAA14AFD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EEB1A-EFEE-B24C-8D1E-0D3A768CF7F0}"/>
              </a:ext>
            </a:extLst>
          </p:cNvPr>
          <p:cNvSpPr>
            <a:spLocks noGrp="1"/>
          </p:cNvSpPr>
          <p:nvPr>
            <p:ph type="dt" sz="half" idx="10"/>
          </p:nvPr>
        </p:nvSpPr>
        <p:spPr/>
        <p:txBody>
          <a:bodyPr/>
          <a:lstStyle/>
          <a:p>
            <a:fld id="{A864D9D7-E02F-EE47-9498-8B8B4F75B246}" type="datetimeFigureOut">
              <a:rPr lang="en-US" smtClean="0"/>
              <a:t>8/15/19</a:t>
            </a:fld>
            <a:endParaRPr lang="en-US"/>
          </a:p>
        </p:txBody>
      </p:sp>
      <p:sp>
        <p:nvSpPr>
          <p:cNvPr id="5" name="Footer Placeholder 4">
            <a:extLst>
              <a:ext uri="{FF2B5EF4-FFF2-40B4-BE49-F238E27FC236}">
                <a16:creationId xmlns:a16="http://schemas.microsoft.com/office/drawing/2014/main" id="{A8E3F25C-E77C-E145-95C8-86D01B7C1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5CC3F-DBBE-5B45-BAC0-B65757843770}"/>
              </a:ext>
            </a:extLst>
          </p:cNvPr>
          <p:cNvSpPr>
            <a:spLocks noGrp="1"/>
          </p:cNvSpPr>
          <p:nvPr>
            <p:ph type="sldNum" sz="quarter" idx="12"/>
          </p:nvPr>
        </p:nvSpPr>
        <p:spPr/>
        <p:txBody>
          <a:bodyPr/>
          <a:lstStyle/>
          <a:p>
            <a:fld id="{F89FBB37-5720-AD44-8FA5-5A2C555333F9}" type="slidenum">
              <a:rPr lang="en-US" smtClean="0"/>
              <a:t>‹#›</a:t>
            </a:fld>
            <a:endParaRPr lang="en-US"/>
          </a:p>
        </p:txBody>
      </p:sp>
    </p:spTree>
    <p:extLst>
      <p:ext uri="{BB962C8B-B14F-4D97-AF65-F5344CB8AC3E}">
        <p14:creationId xmlns:p14="http://schemas.microsoft.com/office/powerpoint/2010/main" val="1082751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6276-DB6D-6D46-ADEE-F36B41756C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CAE942-B18F-194B-AD88-2D90844ACF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9509BB-B65C-FF4C-A31F-811868E8C9F4}"/>
              </a:ext>
            </a:extLst>
          </p:cNvPr>
          <p:cNvSpPr>
            <a:spLocks noGrp="1"/>
          </p:cNvSpPr>
          <p:nvPr>
            <p:ph type="dt" sz="half" idx="10"/>
          </p:nvPr>
        </p:nvSpPr>
        <p:spPr/>
        <p:txBody>
          <a:bodyPr/>
          <a:lstStyle/>
          <a:p>
            <a:fld id="{A864D9D7-E02F-EE47-9498-8B8B4F75B246}" type="datetimeFigureOut">
              <a:rPr lang="en-US" smtClean="0"/>
              <a:t>8/15/19</a:t>
            </a:fld>
            <a:endParaRPr lang="en-US"/>
          </a:p>
        </p:txBody>
      </p:sp>
      <p:sp>
        <p:nvSpPr>
          <p:cNvPr id="5" name="Footer Placeholder 4">
            <a:extLst>
              <a:ext uri="{FF2B5EF4-FFF2-40B4-BE49-F238E27FC236}">
                <a16:creationId xmlns:a16="http://schemas.microsoft.com/office/drawing/2014/main" id="{E4BBD1E7-5991-B347-BCF5-9C21ACF6CB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DE23D-7C0A-1740-9C4A-BAA99384579F}"/>
              </a:ext>
            </a:extLst>
          </p:cNvPr>
          <p:cNvSpPr>
            <a:spLocks noGrp="1"/>
          </p:cNvSpPr>
          <p:nvPr>
            <p:ph type="sldNum" sz="quarter" idx="12"/>
          </p:nvPr>
        </p:nvSpPr>
        <p:spPr/>
        <p:txBody>
          <a:bodyPr/>
          <a:lstStyle/>
          <a:p>
            <a:fld id="{F89FBB37-5720-AD44-8FA5-5A2C555333F9}" type="slidenum">
              <a:rPr lang="en-US" smtClean="0"/>
              <a:t>‹#›</a:t>
            </a:fld>
            <a:endParaRPr lang="en-US"/>
          </a:p>
        </p:txBody>
      </p:sp>
    </p:spTree>
    <p:extLst>
      <p:ext uri="{BB962C8B-B14F-4D97-AF65-F5344CB8AC3E}">
        <p14:creationId xmlns:p14="http://schemas.microsoft.com/office/powerpoint/2010/main" val="2089531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B2A5-A84C-6C4A-8990-7AB5B2B73B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6AF4BA-1ECB-2544-B829-4EDD1C0792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751CA1-DE2D-B443-B8EB-96A3F8CB67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74FED1-ACFB-CE41-98AD-CC061A163D6F}"/>
              </a:ext>
            </a:extLst>
          </p:cNvPr>
          <p:cNvSpPr>
            <a:spLocks noGrp="1"/>
          </p:cNvSpPr>
          <p:nvPr>
            <p:ph type="dt" sz="half" idx="10"/>
          </p:nvPr>
        </p:nvSpPr>
        <p:spPr/>
        <p:txBody>
          <a:bodyPr/>
          <a:lstStyle/>
          <a:p>
            <a:fld id="{A864D9D7-E02F-EE47-9498-8B8B4F75B246}" type="datetimeFigureOut">
              <a:rPr lang="en-US" smtClean="0"/>
              <a:t>8/15/19</a:t>
            </a:fld>
            <a:endParaRPr lang="en-US"/>
          </a:p>
        </p:txBody>
      </p:sp>
      <p:sp>
        <p:nvSpPr>
          <p:cNvPr id="6" name="Footer Placeholder 5">
            <a:extLst>
              <a:ext uri="{FF2B5EF4-FFF2-40B4-BE49-F238E27FC236}">
                <a16:creationId xmlns:a16="http://schemas.microsoft.com/office/drawing/2014/main" id="{0AE1E381-6B9F-D347-8848-8E14BDE6A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717C35-5148-AE46-A745-ABFFD08C8D27}"/>
              </a:ext>
            </a:extLst>
          </p:cNvPr>
          <p:cNvSpPr>
            <a:spLocks noGrp="1"/>
          </p:cNvSpPr>
          <p:nvPr>
            <p:ph type="sldNum" sz="quarter" idx="12"/>
          </p:nvPr>
        </p:nvSpPr>
        <p:spPr/>
        <p:txBody>
          <a:bodyPr/>
          <a:lstStyle/>
          <a:p>
            <a:fld id="{F89FBB37-5720-AD44-8FA5-5A2C555333F9}" type="slidenum">
              <a:rPr lang="en-US" smtClean="0"/>
              <a:t>‹#›</a:t>
            </a:fld>
            <a:endParaRPr lang="en-US"/>
          </a:p>
        </p:txBody>
      </p:sp>
    </p:spTree>
    <p:extLst>
      <p:ext uri="{BB962C8B-B14F-4D97-AF65-F5344CB8AC3E}">
        <p14:creationId xmlns:p14="http://schemas.microsoft.com/office/powerpoint/2010/main" val="315860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4DF1-3EFD-E24E-9128-FBB5E13D62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053F91-05D6-4441-89FA-3CB3C1E09C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F6D47-253A-0A40-9BF9-3944A6F4E9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81F387-290C-6A45-AA2A-789B62E779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55B4B7-0DAD-4849-B0EC-AB3B6E5518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25C020-014C-B149-88DD-87C81B33B8FC}"/>
              </a:ext>
            </a:extLst>
          </p:cNvPr>
          <p:cNvSpPr>
            <a:spLocks noGrp="1"/>
          </p:cNvSpPr>
          <p:nvPr>
            <p:ph type="dt" sz="half" idx="10"/>
          </p:nvPr>
        </p:nvSpPr>
        <p:spPr/>
        <p:txBody>
          <a:bodyPr/>
          <a:lstStyle/>
          <a:p>
            <a:fld id="{A864D9D7-E02F-EE47-9498-8B8B4F75B246}" type="datetimeFigureOut">
              <a:rPr lang="en-US" smtClean="0"/>
              <a:t>8/15/19</a:t>
            </a:fld>
            <a:endParaRPr lang="en-US"/>
          </a:p>
        </p:txBody>
      </p:sp>
      <p:sp>
        <p:nvSpPr>
          <p:cNvPr id="8" name="Footer Placeholder 7">
            <a:extLst>
              <a:ext uri="{FF2B5EF4-FFF2-40B4-BE49-F238E27FC236}">
                <a16:creationId xmlns:a16="http://schemas.microsoft.com/office/drawing/2014/main" id="{F63D90BF-9194-BA49-A135-E83945185E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B3EE65-7F62-294C-B5E3-8BC2098CD174}"/>
              </a:ext>
            </a:extLst>
          </p:cNvPr>
          <p:cNvSpPr>
            <a:spLocks noGrp="1"/>
          </p:cNvSpPr>
          <p:nvPr>
            <p:ph type="sldNum" sz="quarter" idx="12"/>
          </p:nvPr>
        </p:nvSpPr>
        <p:spPr/>
        <p:txBody>
          <a:bodyPr/>
          <a:lstStyle/>
          <a:p>
            <a:fld id="{F89FBB37-5720-AD44-8FA5-5A2C555333F9}" type="slidenum">
              <a:rPr lang="en-US" smtClean="0"/>
              <a:t>‹#›</a:t>
            </a:fld>
            <a:endParaRPr lang="en-US"/>
          </a:p>
        </p:txBody>
      </p:sp>
    </p:spTree>
    <p:extLst>
      <p:ext uri="{BB962C8B-B14F-4D97-AF65-F5344CB8AC3E}">
        <p14:creationId xmlns:p14="http://schemas.microsoft.com/office/powerpoint/2010/main" val="358784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7617-984B-9843-AA17-0319306792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1D8460-60C2-E64E-BBD9-5B57A00C5CBA}"/>
              </a:ext>
            </a:extLst>
          </p:cNvPr>
          <p:cNvSpPr>
            <a:spLocks noGrp="1"/>
          </p:cNvSpPr>
          <p:nvPr>
            <p:ph type="dt" sz="half" idx="10"/>
          </p:nvPr>
        </p:nvSpPr>
        <p:spPr/>
        <p:txBody>
          <a:bodyPr/>
          <a:lstStyle/>
          <a:p>
            <a:fld id="{A864D9D7-E02F-EE47-9498-8B8B4F75B246}" type="datetimeFigureOut">
              <a:rPr lang="en-US" smtClean="0"/>
              <a:t>8/15/19</a:t>
            </a:fld>
            <a:endParaRPr lang="en-US"/>
          </a:p>
        </p:txBody>
      </p:sp>
      <p:sp>
        <p:nvSpPr>
          <p:cNvPr id="4" name="Footer Placeholder 3">
            <a:extLst>
              <a:ext uri="{FF2B5EF4-FFF2-40B4-BE49-F238E27FC236}">
                <a16:creationId xmlns:a16="http://schemas.microsoft.com/office/drawing/2014/main" id="{5F51EF1C-3E9C-9445-82D7-3B877AC420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1C69C0-0845-874B-AD93-9D5B78C479EE}"/>
              </a:ext>
            </a:extLst>
          </p:cNvPr>
          <p:cNvSpPr>
            <a:spLocks noGrp="1"/>
          </p:cNvSpPr>
          <p:nvPr>
            <p:ph type="sldNum" sz="quarter" idx="12"/>
          </p:nvPr>
        </p:nvSpPr>
        <p:spPr/>
        <p:txBody>
          <a:bodyPr/>
          <a:lstStyle/>
          <a:p>
            <a:fld id="{F89FBB37-5720-AD44-8FA5-5A2C555333F9}" type="slidenum">
              <a:rPr lang="en-US" smtClean="0"/>
              <a:t>‹#›</a:t>
            </a:fld>
            <a:endParaRPr lang="en-US"/>
          </a:p>
        </p:txBody>
      </p:sp>
    </p:spTree>
    <p:extLst>
      <p:ext uri="{BB962C8B-B14F-4D97-AF65-F5344CB8AC3E}">
        <p14:creationId xmlns:p14="http://schemas.microsoft.com/office/powerpoint/2010/main" val="182407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D521B-2AEA-3C49-81F6-8EAFB98CC650}"/>
              </a:ext>
            </a:extLst>
          </p:cNvPr>
          <p:cNvSpPr>
            <a:spLocks noGrp="1"/>
          </p:cNvSpPr>
          <p:nvPr>
            <p:ph type="dt" sz="half" idx="10"/>
          </p:nvPr>
        </p:nvSpPr>
        <p:spPr/>
        <p:txBody>
          <a:bodyPr/>
          <a:lstStyle/>
          <a:p>
            <a:fld id="{A864D9D7-E02F-EE47-9498-8B8B4F75B246}" type="datetimeFigureOut">
              <a:rPr lang="en-US" smtClean="0"/>
              <a:t>8/15/19</a:t>
            </a:fld>
            <a:endParaRPr lang="en-US"/>
          </a:p>
        </p:txBody>
      </p:sp>
      <p:sp>
        <p:nvSpPr>
          <p:cNvPr id="3" name="Footer Placeholder 2">
            <a:extLst>
              <a:ext uri="{FF2B5EF4-FFF2-40B4-BE49-F238E27FC236}">
                <a16:creationId xmlns:a16="http://schemas.microsoft.com/office/drawing/2014/main" id="{E51BD902-9677-4349-A9C4-6A1AF4A94C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3BDBF8-F34F-D846-9010-A4F8E385962B}"/>
              </a:ext>
            </a:extLst>
          </p:cNvPr>
          <p:cNvSpPr>
            <a:spLocks noGrp="1"/>
          </p:cNvSpPr>
          <p:nvPr>
            <p:ph type="sldNum" sz="quarter" idx="12"/>
          </p:nvPr>
        </p:nvSpPr>
        <p:spPr/>
        <p:txBody>
          <a:bodyPr/>
          <a:lstStyle/>
          <a:p>
            <a:fld id="{F89FBB37-5720-AD44-8FA5-5A2C555333F9}" type="slidenum">
              <a:rPr lang="en-US" smtClean="0"/>
              <a:t>‹#›</a:t>
            </a:fld>
            <a:endParaRPr lang="en-US"/>
          </a:p>
        </p:txBody>
      </p:sp>
    </p:spTree>
    <p:extLst>
      <p:ext uri="{BB962C8B-B14F-4D97-AF65-F5344CB8AC3E}">
        <p14:creationId xmlns:p14="http://schemas.microsoft.com/office/powerpoint/2010/main" val="3081218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05D6-3D83-824C-8787-D17F10660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DCEAEE-F873-C245-8442-D355AC3AD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90E1B0-9237-F845-87FD-5A87B2C17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7F0729-7FB2-CF41-9D68-11F1DEDF1773}"/>
              </a:ext>
            </a:extLst>
          </p:cNvPr>
          <p:cNvSpPr>
            <a:spLocks noGrp="1"/>
          </p:cNvSpPr>
          <p:nvPr>
            <p:ph type="dt" sz="half" idx="10"/>
          </p:nvPr>
        </p:nvSpPr>
        <p:spPr/>
        <p:txBody>
          <a:bodyPr/>
          <a:lstStyle/>
          <a:p>
            <a:fld id="{A864D9D7-E02F-EE47-9498-8B8B4F75B246}" type="datetimeFigureOut">
              <a:rPr lang="en-US" smtClean="0"/>
              <a:t>8/15/19</a:t>
            </a:fld>
            <a:endParaRPr lang="en-US"/>
          </a:p>
        </p:txBody>
      </p:sp>
      <p:sp>
        <p:nvSpPr>
          <p:cNvPr id="6" name="Footer Placeholder 5">
            <a:extLst>
              <a:ext uri="{FF2B5EF4-FFF2-40B4-BE49-F238E27FC236}">
                <a16:creationId xmlns:a16="http://schemas.microsoft.com/office/drawing/2014/main" id="{DE0FC977-653F-9749-8727-1D8B66C5A4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3402A-1407-5646-9E97-37C97E4B8334}"/>
              </a:ext>
            </a:extLst>
          </p:cNvPr>
          <p:cNvSpPr>
            <a:spLocks noGrp="1"/>
          </p:cNvSpPr>
          <p:nvPr>
            <p:ph type="sldNum" sz="quarter" idx="12"/>
          </p:nvPr>
        </p:nvSpPr>
        <p:spPr/>
        <p:txBody>
          <a:bodyPr/>
          <a:lstStyle/>
          <a:p>
            <a:fld id="{F89FBB37-5720-AD44-8FA5-5A2C555333F9}" type="slidenum">
              <a:rPr lang="en-US" smtClean="0"/>
              <a:t>‹#›</a:t>
            </a:fld>
            <a:endParaRPr lang="en-US"/>
          </a:p>
        </p:txBody>
      </p:sp>
    </p:spTree>
    <p:extLst>
      <p:ext uri="{BB962C8B-B14F-4D97-AF65-F5344CB8AC3E}">
        <p14:creationId xmlns:p14="http://schemas.microsoft.com/office/powerpoint/2010/main" val="3642523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37ED-7A0C-2847-8937-6FB817FD62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1657A-A9C7-EA4A-9ADD-4C791027F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789B09-2FAE-1F44-954C-6E2CA30C1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EF625-3A64-5646-A86D-E1E08C605DBA}"/>
              </a:ext>
            </a:extLst>
          </p:cNvPr>
          <p:cNvSpPr>
            <a:spLocks noGrp="1"/>
          </p:cNvSpPr>
          <p:nvPr>
            <p:ph type="dt" sz="half" idx="10"/>
          </p:nvPr>
        </p:nvSpPr>
        <p:spPr/>
        <p:txBody>
          <a:bodyPr/>
          <a:lstStyle/>
          <a:p>
            <a:fld id="{A864D9D7-E02F-EE47-9498-8B8B4F75B246}" type="datetimeFigureOut">
              <a:rPr lang="en-US" smtClean="0"/>
              <a:t>8/15/19</a:t>
            </a:fld>
            <a:endParaRPr lang="en-US"/>
          </a:p>
        </p:txBody>
      </p:sp>
      <p:sp>
        <p:nvSpPr>
          <p:cNvPr id="6" name="Footer Placeholder 5">
            <a:extLst>
              <a:ext uri="{FF2B5EF4-FFF2-40B4-BE49-F238E27FC236}">
                <a16:creationId xmlns:a16="http://schemas.microsoft.com/office/drawing/2014/main" id="{AA110922-A4BC-2C41-84EF-499F9FBAE8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BAA85B-21E8-B34F-9503-DD3D6A6A5BB4}"/>
              </a:ext>
            </a:extLst>
          </p:cNvPr>
          <p:cNvSpPr>
            <a:spLocks noGrp="1"/>
          </p:cNvSpPr>
          <p:nvPr>
            <p:ph type="sldNum" sz="quarter" idx="12"/>
          </p:nvPr>
        </p:nvSpPr>
        <p:spPr/>
        <p:txBody>
          <a:bodyPr/>
          <a:lstStyle/>
          <a:p>
            <a:fld id="{F89FBB37-5720-AD44-8FA5-5A2C555333F9}" type="slidenum">
              <a:rPr lang="en-US" smtClean="0"/>
              <a:t>‹#›</a:t>
            </a:fld>
            <a:endParaRPr lang="en-US"/>
          </a:p>
        </p:txBody>
      </p:sp>
    </p:spTree>
    <p:extLst>
      <p:ext uri="{BB962C8B-B14F-4D97-AF65-F5344CB8AC3E}">
        <p14:creationId xmlns:p14="http://schemas.microsoft.com/office/powerpoint/2010/main" val="3659971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51AD0A-E81B-464D-9E1D-6AA4248D50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571846-E845-8145-B0F1-A22823F854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085DAF-3609-964B-B2A6-C90ED3BD7F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64D9D7-E02F-EE47-9498-8B8B4F75B246}" type="datetimeFigureOut">
              <a:rPr lang="en-US" smtClean="0"/>
              <a:t>8/15/19</a:t>
            </a:fld>
            <a:endParaRPr lang="en-US"/>
          </a:p>
        </p:txBody>
      </p:sp>
      <p:sp>
        <p:nvSpPr>
          <p:cNvPr id="5" name="Footer Placeholder 4">
            <a:extLst>
              <a:ext uri="{FF2B5EF4-FFF2-40B4-BE49-F238E27FC236}">
                <a16:creationId xmlns:a16="http://schemas.microsoft.com/office/drawing/2014/main" id="{D6E13399-6408-4140-9A03-D3E6E033FC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DF1D8E-E867-1B44-8F2A-8ED2A09B67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9FBB37-5720-AD44-8FA5-5A2C555333F9}" type="slidenum">
              <a:rPr lang="en-US" smtClean="0"/>
              <a:t>‹#›</a:t>
            </a:fld>
            <a:endParaRPr lang="en-US"/>
          </a:p>
        </p:txBody>
      </p:sp>
    </p:spTree>
    <p:extLst>
      <p:ext uri="{BB962C8B-B14F-4D97-AF65-F5344CB8AC3E}">
        <p14:creationId xmlns:p14="http://schemas.microsoft.com/office/powerpoint/2010/main" val="941608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hyperlink" Target="http://tiny.cc/Activity3AP186"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widen.com/blog/whats-the-difference-between-png-jpeg-gif-and-tiff" TargetMode="External"/><Relationship Id="rId2" Type="http://schemas.openxmlformats.org/officeDocument/2006/relationships/hyperlink" Target="https://guides.lib.umich.edu/c.php?g=282942&amp;p=1885348"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widen.com/blog/whats-the-difference-between-png-jpeg-gif-and-tiff" TargetMode="External"/><Relationship Id="rId2" Type="http://schemas.openxmlformats.org/officeDocument/2006/relationships/hyperlink" Target="https://guides.lib.umich.edu/c.php?g=282942&amp;p=1885348"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widen.com/blog/whats-the-difference-between-png-jpeg-gif-and-tiff" TargetMode="External"/><Relationship Id="rId2" Type="http://schemas.openxmlformats.org/officeDocument/2006/relationships/hyperlink" Target="https://guides.lib.umich.edu/c.php?g=282942&amp;p=1885348"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F1FF6A-9E78-FE49-83BC-AB5A89E68C44}"/>
              </a:ext>
            </a:extLst>
          </p:cNvPr>
          <p:cNvPicPr>
            <a:picLocks noChangeAspect="1"/>
          </p:cNvPicPr>
          <p:nvPr/>
        </p:nvPicPr>
        <p:blipFill>
          <a:blip r:embed="rId2">
            <a:alphaModFix amt="70000"/>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EE1A259-9DDF-EB4A-BEFB-63BD81D1339A}"/>
              </a:ext>
            </a:extLst>
          </p:cNvPr>
          <p:cNvSpPr>
            <a:spLocks noGrp="1"/>
          </p:cNvSpPr>
          <p:nvPr>
            <p:ph type="ctrTitle"/>
          </p:nvPr>
        </p:nvSpPr>
        <p:spPr>
          <a:xfrm>
            <a:off x="1243013" y="993773"/>
            <a:ext cx="9424987" cy="2387600"/>
          </a:xfrm>
        </p:spPr>
        <p:txBody>
          <a:bodyPr>
            <a:normAutofit/>
          </a:bodyPr>
          <a:lstStyle/>
          <a:p>
            <a:r>
              <a:rPr lang="en-US" sz="4400" dirty="0">
                <a:latin typeface="Helvetica" pitchFamily="2" charset="0"/>
              </a:rPr>
              <a:t>Activity 3: Image Types and Formats</a:t>
            </a:r>
          </a:p>
        </p:txBody>
      </p:sp>
      <p:sp>
        <p:nvSpPr>
          <p:cNvPr id="3" name="Subtitle 2">
            <a:extLst>
              <a:ext uri="{FF2B5EF4-FFF2-40B4-BE49-F238E27FC236}">
                <a16:creationId xmlns:a16="http://schemas.microsoft.com/office/drawing/2014/main" id="{08AE60C8-4DFB-854C-AE27-1A20485BC5D0}"/>
              </a:ext>
            </a:extLst>
          </p:cNvPr>
          <p:cNvSpPr>
            <a:spLocks noGrp="1"/>
          </p:cNvSpPr>
          <p:nvPr>
            <p:ph type="subTitle" idx="1"/>
          </p:nvPr>
        </p:nvSpPr>
        <p:spPr>
          <a:xfrm>
            <a:off x="1383506" y="3452807"/>
            <a:ext cx="9144000" cy="1655762"/>
          </a:xfrm>
        </p:spPr>
        <p:txBody>
          <a:bodyPr/>
          <a:lstStyle/>
          <a:p>
            <a:pPr algn="l"/>
            <a:r>
              <a:rPr lang="en-US" dirty="0">
                <a:latin typeface="Courier" pitchFamily="2" charset="0"/>
              </a:rPr>
              <a:t>LEO, Kenneth M.</a:t>
            </a:r>
          </a:p>
          <a:p>
            <a:pPr algn="l"/>
            <a:r>
              <a:rPr lang="en-US" dirty="0">
                <a:latin typeface="Courier" pitchFamily="2" charset="0"/>
              </a:rPr>
              <a:t>2015-13015</a:t>
            </a:r>
          </a:p>
          <a:p>
            <a:pPr algn="l"/>
            <a:r>
              <a:rPr lang="en-US" dirty="0">
                <a:latin typeface="Courier" pitchFamily="2" charset="0"/>
              </a:rPr>
              <a:t>Applied Physics 186</a:t>
            </a:r>
          </a:p>
        </p:txBody>
      </p:sp>
    </p:spTree>
    <p:extLst>
      <p:ext uri="{BB962C8B-B14F-4D97-AF65-F5344CB8AC3E}">
        <p14:creationId xmlns:p14="http://schemas.microsoft.com/office/powerpoint/2010/main" val="368450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1103-59A4-AC42-BF37-275A12B34E55}"/>
              </a:ext>
            </a:extLst>
          </p:cNvPr>
          <p:cNvSpPr>
            <a:spLocks noGrp="1"/>
          </p:cNvSpPr>
          <p:nvPr>
            <p:ph type="title"/>
          </p:nvPr>
        </p:nvSpPr>
        <p:spPr/>
        <p:txBody>
          <a:bodyPr/>
          <a:lstStyle/>
          <a:p>
            <a:r>
              <a:rPr lang="en-US" dirty="0">
                <a:latin typeface="Helvetica" pitchFamily="2" charset="0"/>
              </a:rPr>
              <a:t>Where to find? </a:t>
            </a:r>
            <a:r>
              <a:rPr lang="en-US" sz="3200" i="1" dirty="0">
                <a:latin typeface="Helvetica" pitchFamily="2" charset="0"/>
              </a:rPr>
              <a:t>Image Properties</a:t>
            </a:r>
          </a:p>
        </p:txBody>
      </p:sp>
      <p:pic>
        <p:nvPicPr>
          <p:cNvPr id="4" name="Picture 3">
            <a:extLst>
              <a:ext uri="{FF2B5EF4-FFF2-40B4-BE49-F238E27FC236}">
                <a16:creationId xmlns:a16="http://schemas.microsoft.com/office/drawing/2014/main" id="{CE6F3B52-AB13-414F-9848-859BC9D145FC}"/>
              </a:ext>
            </a:extLst>
          </p:cNvPr>
          <p:cNvPicPr>
            <a:picLocks noChangeAspect="1"/>
          </p:cNvPicPr>
          <p:nvPr/>
        </p:nvPicPr>
        <p:blipFill>
          <a:blip r:embed="rId2"/>
          <a:stretch>
            <a:fillRect/>
          </a:stretch>
        </p:blipFill>
        <p:spPr>
          <a:xfrm>
            <a:off x="1936345" y="1343046"/>
            <a:ext cx="8640000" cy="5400000"/>
          </a:xfrm>
          <a:prstGeom prst="rect">
            <a:avLst/>
          </a:prstGeom>
        </p:spPr>
      </p:pic>
      <p:sp>
        <p:nvSpPr>
          <p:cNvPr id="5" name="Oval 4">
            <a:extLst>
              <a:ext uri="{FF2B5EF4-FFF2-40B4-BE49-F238E27FC236}">
                <a16:creationId xmlns:a16="http://schemas.microsoft.com/office/drawing/2014/main" id="{346DF5CD-88DE-8743-BD3C-F8E98E4673D1}"/>
              </a:ext>
            </a:extLst>
          </p:cNvPr>
          <p:cNvSpPr/>
          <p:nvPr/>
        </p:nvSpPr>
        <p:spPr>
          <a:xfrm>
            <a:off x="3937697" y="3810362"/>
            <a:ext cx="936491" cy="1143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95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1103-59A4-AC42-BF37-275A12B34E55}"/>
              </a:ext>
            </a:extLst>
          </p:cNvPr>
          <p:cNvSpPr>
            <a:spLocks noGrp="1"/>
          </p:cNvSpPr>
          <p:nvPr>
            <p:ph type="title"/>
          </p:nvPr>
        </p:nvSpPr>
        <p:spPr/>
        <p:txBody>
          <a:bodyPr/>
          <a:lstStyle/>
          <a:p>
            <a:r>
              <a:rPr lang="en-US" dirty="0">
                <a:latin typeface="Helvetica" pitchFamily="2" charset="0"/>
              </a:rPr>
              <a:t>Where to find? </a:t>
            </a:r>
            <a:r>
              <a:rPr lang="en-US" sz="3200" i="1" dirty="0">
                <a:latin typeface="Helvetica" pitchFamily="2" charset="0"/>
              </a:rPr>
              <a:t>Export/Make a Copy</a:t>
            </a:r>
          </a:p>
        </p:txBody>
      </p:sp>
      <p:pic>
        <p:nvPicPr>
          <p:cNvPr id="7" name="Picture 6" descr="A screenshot of a computer&#10;&#10;Description automatically generated">
            <a:extLst>
              <a:ext uri="{FF2B5EF4-FFF2-40B4-BE49-F238E27FC236}">
                <a16:creationId xmlns:a16="http://schemas.microsoft.com/office/drawing/2014/main" id="{1CFD1F0F-9BBB-2E4A-93D6-85D3BEE137BF}"/>
              </a:ext>
            </a:extLst>
          </p:cNvPr>
          <p:cNvPicPr>
            <a:picLocks noChangeAspect="1"/>
          </p:cNvPicPr>
          <p:nvPr/>
        </p:nvPicPr>
        <p:blipFill>
          <a:blip r:embed="rId2"/>
          <a:stretch>
            <a:fillRect/>
          </a:stretch>
        </p:blipFill>
        <p:spPr>
          <a:xfrm>
            <a:off x="1776001" y="1359216"/>
            <a:ext cx="8639998" cy="5400000"/>
          </a:xfrm>
          <a:prstGeom prst="rect">
            <a:avLst/>
          </a:prstGeom>
        </p:spPr>
      </p:pic>
      <p:sp>
        <p:nvSpPr>
          <p:cNvPr id="5" name="Oval 4">
            <a:extLst>
              <a:ext uri="{FF2B5EF4-FFF2-40B4-BE49-F238E27FC236}">
                <a16:creationId xmlns:a16="http://schemas.microsoft.com/office/drawing/2014/main" id="{346DF5CD-88DE-8743-BD3C-F8E98E4673D1}"/>
              </a:ext>
            </a:extLst>
          </p:cNvPr>
          <p:cNvSpPr/>
          <p:nvPr/>
        </p:nvSpPr>
        <p:spPr>
          <a:xfrm>
            <a:off x="2498926" y="2917630"/>
            <a:ext cx="936491" cy="1143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901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1103-59A4-AC42-BF37-275A12B34E55}"/>
              </a:ext>
            </a:extLst>
          </p:cNvPr>
          <p:cNvSpPr>
            <a:spLocks noGrp="1"/>
          </p:cNvSpPr>
          <p:nvPr>
            <p:ph type="title"/>
          </p:nvPr>
        </p:nvSpPr>
        <p:spPr/>
        <p:txBody>
          <a:bodyPr/>
          <a:lstStyle/>
          <a:p>
            <a:r>
              <a:rPr lang="en-US" dirty="0">
                <a:latin typeface="Helvetica" pitchFamily="2" charset="0"/>
              </a:rPr>
              <a:t>Where to find? </a:t>
            </a:r>
            <a:r>
              <a:rPr lang="en-US" sz="3200" i="1" dirty="0">
                <a:latin typeface="Helvetica" pitchFamily="2" charset="0"/>
              </a:rPr>
              <a:t>Image Properties</a:t>
            </a:r>
          </a:p>
        </p:txBody>
      </p:sp>
      <p:pic>
        <p:nvPicPr>
          <p:cNvPr id="3" name="Picture 2">
            <a:extLst>
              <a:ext uri="{FF2B5EF4-FFF2-40B4-BE49-F238E27FC236}">
                <a16:creationId xmlns:a16="http://schemas.microsoft.com/office/drawing/2014/main" id="{B2075559-D289-0647-889B-78087F0A2C0D}"/>
              </a:ext>
            </a:extLst>
          </p:cNvPr>
          <p:cNvPicPr>
            <a:picLocks noChangeAspect="1"/>
          </p:cNvPicPr>
          <p:nvPr/>
        </p:nvPicPr>
        <p:blipFill>
          <a:blip r:embed="rId2"/>
          <a:stretch>
            <a:fillRect/>
          </a:stretch>
        </p:blipFill>
        <p:spPr>
          <a:xfrm>
            <a:off x="1776000" y="1341120"/>
            <a:ext cx="8640000" cy="5400000"/>
          </a:xfrm>
          <a:prstGeom prst="rect">
            <a:avLst/>
          </a:prstGeom>
        </p:spPr>
      </p:pic>
      <p:sp>
        <p:nvSpPr>
          <p:cNvPr id="5" name="Oval 4">
            <a:extLst>
              <a:ext uri="{FF2B5EF4-FFF2-40B4-BE49-F238E27FC236}">
                <a16:creationId xmlns:a16="http://schemas.microsoft.com/office/drawing/2014/main" id="{346DF5CD-88DE-8743-BD3C-F8E98E4673D1}"/>
              </a:ext>
            </a:extLst>
          </p:cNvPr>
          <p:cNvSpPr/>
          <p:nvPr/>
        </p:nvSpPr>
        <p:spPr>
          <a:xfrm>
            <a:off x="5465636" y="3610155"/>
            <a:ext cx="936491" cy="1143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939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1103-59A4-AC42-BF37-275A12B34E55}"/>
              </a:ext>
            </a:extLst>
          </p:cNvPr>
          <p:cNvSpPr>
            <a:spLocks noGrp="1"/>
          </p:cNvSpPr>
          <p:nvPr>
            <p:ph type="title"/>
          </p:nvPr>
        </p:nvSpPr>
        <p:spPr/>
        <p:txBody>
          <a:bodyPr/>
          <a:lstStyle/>
          <a:p>
            <a:r>
              <a:rPr lang="en-US" dirty="0">
                <a:latin typeface="Helvetica" pitchFamily="2" charset="0"/>
              </a:rPr>
              <a:t>Where to find? </a:t>
            </a:r>
            <a:r>
              <a:rPr lang="en-US" sz="3200" i="1" dirty="0">
                <a:latin typeface="Helvetica" pitchFamily="2" charset="0"/>
              </a:rPr>
              <a:t>Crop</a:t>
            </a:r>
          </a:p>
        </p:txBody>
      </p:sp>
      <p:pic>
        <p:nvPicPr>
          <p:cNvPr id="3" name="Picture 2">
            <a:extLst>
              <a:ext uri="{FF2B5EF4-FFF2-40B4-BE49-F238E27FC236}">
                <a16:creationId xmlns:a16="http://schemas.microsoft.com/office/drawing/2014/main" id="{F219729A-ED77-5C4D-84F4-CE9752076067}"/>
              </a:ext>
            </a:extLst>
          </p:cNvPr>
          <p:cNvPicPr>
            <a:picLocks noChangeAspect="1"/>
          </p:cNvPicPr>
          <p:nvPr/>
        </p:nvPicPr>
        <p:blipFill>
          <a:blip r:embed="rId2"/>
          <a:stretch>
            <a:fillRect/>
          </a:stretch>
        </p:blipFill>
        <p:spPr>
          <a:xfrm>
            <a:off x="1562100" y="1352550"/>
            <a:ext cx="8640000" cy="5400000"/>
          </a:xfrm>
          <a:prstGeom prst="rect">
            <a:avLst/>
          </a:prstGeom>
        </p:spPr>
      </p:pic>
      <p:sp>
        <p:nvSpPr>
          <p:cNvPr id="5" name="Oval 4">
            <a:extLst>
              <a:ext uri="{FF2B5EF4-FFF2-40B4-BE49-F238E27FC236}">
                <a16:creationId xmlns:a16="http://schemas.microsoft.com/office/drawing/2014/main" id="{346DF5CD-88DE-8743-BD3C-F8E98E4673D1}"/>
              </a:ext>
            </a:extLst>
          </p:cNvPr>
          <p:cNvSpPr/>
          <p:nvPr/>
        </p:nvSpPr>
        <p:spPr>
          <a:xfrm>
            <a:off x="2194609" y="2125958"/>
            <a:ext cx="287334" cy="2974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57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C5610575-63E6-4248-8166-0BD4DA13A5A6}"/>
              </a:ext>
            </a:extLst>
          </p:cNvPr>
          <p:cNvPicPr>
            <a:picLocks noGrp="1" noChangeAspect="1"/>
          </p:cNvPicPr>
          <p:nvPr>
            <p:ph idx="1"/>
          </p:nvPr>
        </p:nvPicPr>
        <p:blipFill>
          <a:blip r:embed="rId2"/>
          <a:stretch>
            <a:fillRect/>
          </a:stretch>
        </p:blipFill>
        <p:spPr>
          <a:xfrm>
            <a:off x="5990894" y="1102856"/>
            <a:ext cx="5941273" cy="2160000"/>
          </a:xfrm>
        </p:spPr>
      </p:pic>
      <p:pic>
        <p:nvPicPr>
          <p:cNvPr id="9" name="Picture 8">
            <a:extLst>
              <a:ext uri="{FF2B5EF4-FFF2-40B4-BE49-F238E27FC236}">
                <a16:creationId xmlns:a16="http://schemas.microsoft.com/office/drawing/2014/main" id="{D5A37D24-4623-DC4F-8D18-D9FF6DCD828E}"/>
              </a:ext>
            </a:extLst>
          </p:cNvPr>
          <p:cNvPicPr>
            <a:picLocks noChangeAspect="1"/>
          </p:cNvPicPr>
          <p:nvPr/>
        </p:nvPicPr>
        <p:blipFill>
          <a:blip r:embed="rId3"/>
          <a:stretch>
            <a:fillRect/>
          </a:stretch>
        </p:blipFill>
        <p:spPr>
          <a:xfrm>
            <a:off x="5786175" y="3833151"/>
            <a:ext cx="6145992" cy="2339048"/>
          </a:xfrm>
          <a:prstGeom prst="rect">
            <a:avLst/>
          </a:prstGeom>
        </p:spPr>
      </p:pic>
      <p:pic>
        <p:nvPicPr>
          <p:cNvPr id="7" name="Picture 6">
            <a:extLst>
              <a:ext uri="{FF2B5EF4-FFF2-40B4-BE49-F238E27FC236}">
                <a16:creationId xmlns:a16="http://schemas.microsoft.com/office/drawing/2014/main" id="{AB607A42-61B6-2F4E-952D-993C2351C68C}"/>
              </a:ext>
            </a:extLst>
          </p:cNvPr>
          <p:cNvPicPr>
            <a:picLocks noChangeAspect="1"/>
          </p:cNvPicPr>
          <p:nvPr/>
        </p:nvPicPr>
        <p:blipFill>
          <a:blip r:embed="rId4"/>
          <a:stretch>
            <a:fillRect/>
          </a:stretch>
        </p:blipFill>
        <p:spPr>
          <a:xfrm>
            <a:off x="154729" y="3891860"/>
            <a:ext cx="5941271" cy="2160000"/>
          </a:xfrm>
          <a:prstGeom prst="rect">
            <a:avLst/>
          </a:prstGeom>
        </p:spPr>
      </p:pic>
      <p:pic>
        <p:nvPicPr>
          <p:cNvPr id="11" name="Picture 10" descr="A picture containing object&#10;&#10;Description automatically generated">
            <a:extLst>
              <a:ext uri="{FF2B5EF4-FFF2-40B4-BE49-F238E27FC236}">
                <a16:creationId xmlns:a16="http://schemas.microsoft.com/office/drawing/2014/main" id="{3FA21B28-7198-D544-AB64-E0AC88CA9E0F}"/>
              </a:ext>
            </a:extLst>
          </p:cNvPr>
          <p:cNvPicPr>
            <a:picLocks noChangeAspect="1"/>
          </p:cNvPicPr>
          <p:nvPr/>
        </p:nvPicPr>
        <p:blipFill>
          <a:blip r:embed="rId5"/>
          <a:stretch>
            <a:fillRect/>
          </a:stretch>
        </p:blipFill>
        <p:spPr>
          <a:xfrm>
            <a:off x="154729" y="1102856"/>
            <a:ext cx="5941271" cy="2160000"/>
          </a:xfrm>
          <a:prstGeom prst="rect">
            <a:avLst/>
          </a:prstGeom>
        </p:spPr>
      </p:pic>
      <p:sp>
        <p:nvSpPr>
          <p:cNvPr id="12" name="TextBox 11">
            <a:extLst>
              <a:ext uri="{FF2B5EF4-FFF2-40B4-BE49-F238E27FC236}">
                <a16:creationId xmlns:a16="http://schemas.microsoft.com/office/drawing/2014/main" id="{28643085-D4BE-7547-BC9B-019077AB95E3}"/>
              </a:ext>
            </a:extLst>
          </p:cNvPr>
          <p:cNvSpPr txBox="1"/>
          <p:nvPr/>
        </p:nvSpPr>
        <p:spPr>
          <a:xfrm>
            <a:off x="2009064" y="671969"/>
            <a:ext cx="2232599" cy="430887"/>
          </a:xfrm>
          <a:prstGeom prst="rect">
            <a:avLst/>
          </a:prstGeom>
          <a:noFill/>
        </p:spPr>
        <p:txBody>
          <a:bodyPr wrap="none" rtlCol="0">
            <a:spAutoFit/>
          </a:bodyPr>
          <a:lstStyle/>
          <a:p>
            <a:r>
              <a:rPr lang="en-US" sz="2200" dirty="0" err="1">
                <a:latin typeface="Helvetica" pitchFamily="2" charset="0"/>
              </a:rPr>
              <a:t>Truecolor</a:t>
            </a:r>
            <a:r>
              <a:rPr lang="en-US" sz="2200" dirty="0">
                <a:latin typeface="Helvetica" pitchFamily="2" charset="0"/>
              </a:rPr>
              <a:t> Image</a:t>
            </a:r>
          </a:p>
        </p:txBody>
      </p:sp>
      <p:sp>
        <p:nvSpPr>
          <p:cNvPr id="13" name="TextBox 12">
            <a:extLst>
              <a:ext uri="{FF2B5EF4-FFF2-40B4-BE49-F238E27FC236}">
                <a16:creationId xmlns:a16="http://schemas.microsoft.com/office/drawing/2014/main" id="{303F2F4E-F9C1-0A4A-A666-44182BFBB969}"/>
              </a:ext>
            </a:extLst>
          </p:cNvPr>
          <p:cNvSpPr txBox="1"/>
          <p:nvPr/>
        </p:nvSpPr>
        <p:spPr>
          <a:xfrm>
            <a:off x="8334353" y="685801"/>
            <a:ext cx="1848583" cy="430887"/>
          </a:xfrm>
          <a:prstGeom prst="rect">
            <a:avLst/>
          </a:prstGeom>
          <a:noFill/>
        </p:spPr>
        <p:txBody>
          <a:bodyPr wrap="none" rtlCol="0">
            <a:spAutoFit/>
          </a:bodyPr>
          <a:lstStyle/>
          <a:p>
            <a:r>
              <a:rPr lang="en-US" sz="2200" dirty="0">
                <a:latin typeface="Helvetica" pitchFamily="2" charset="0"/>
              </a:rPr>
              <a:t>Binary Image</a:t>
            </a:r>
          </a:p>
        </p:txBody>
      </p:sp>
      <p:sp>
        <p:nvSpPr>
          <p:cNvPr id="14" name="TextBox 13">
            <a:extLst>
              <a:ext uri="{FF2B5EF4-FFF2-40B4-BE49-F238E27FC236}">
                <a16:creationId xmlns:a16="http://schemas.microsoft.com/office/drawing/2014/main" id="{33430AF3-B3C4-544A-88E6-B1FD7435233C}"/>
              </a:ext>
            </a:extLst>
          </p:cNvPr>
          <p:cNvSpPr txBox="1"/>
          <p:nvPr/>
        </p:nvSpPr>
        <p:spPr>
          <a:xfrm>
            <a:off x="1810519" y="5970587"/>
            <a:ext cx="2319866" cy="430887"/>
          </a:xfrm>
          <a:prstGeom prst="rect">
            <a:avLst/>
          </a:prstGeom>
          <a:noFill/>
        </p:spPr>
        <p:txBody>
          <a:bodyPr wrap="none" rtlCol="0">
            <a:spAutoFit/>
          </a:bodyPr>
          <a:lstStyle/>
          <a:p>
            <a:r>
              <a:rPr lang="en-US" sz="2200" dirty="0">
                <a:latin typeface="Helvetica" pitchFamily="2" charset="0"/>
              </a:rPr>
              <a:t>Grayscale Image</a:t>
            </a:r>
          </a:p>
        </p:txBody>
      </p:sp>
      <p:sp>
        <p:nvSpPr>
          <p:cNvPr id="15" name="TextBox 14">
            <a:extLst>
              <a:ext uri="{FF2B5EF4-FFF2-40B4-BE49-F238E27FC236}">
                <a16:creationId xmlns:a16="http://schemas.microsoft.com/office/drawing/2014/main" id="{98BBD9D0-5DC8-F244-8387-2F5415BC6154}"/>
              </a:ext>
            </a:extLst>
          </p:cNvPr>
          <p:cNvSpPr txBox="1"/>
          <p:nvPr/>
        </p:nvSpPr>
        <p:spPr>
          <a:xfrm>
            <a:off x="8231760" y="5956755"/>
            <a:ext cx="2053767" cy="430887"/>
          </a:xfrm>
          <a:prstGeom prst="rect">
            <a:avLst/>
          </a:prstGeom>
          <a:noFill/>
        </p:spPr>
        <p:txBody>
          <a:bodyPr wrap="none" rtlCol="0">
            <a:spAutoFit/>
          </a:bodyPr>
          <a:lstStyle/>
          <a:p>
            <a:r>
              <a:rPr lang="en-US" sz="2200" dirty="0">
                <a:latin typeface="Helvetica" pitchFamily="2" charset="0"/>
              </a:rPr>
              <a:t>Indexed Image</a:t>
            </a:r>
          </a:p>
        </p:txBody>
      </p:sp>
    </p:spTree>
    <p:extLst>
      <p:ext uri="{BB962C8B-B14F-4D97-AF65-F5344CB8AC3E}">
        <p14:creationId xmlns:p14="http://schemas.microsoft.com/office/powerpoint/2010/main" val="2359505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black background&#10;&#10;Description automatically generated">
            <a:extLst>
              <a:ext uri="{FF2B5EF4-FFF2-40B4-BE49-F238E27FC236}">
                <a16:creationId xmlns:a16="http://schemas.microsoft.com/office/drawing/2014/main" id="{F2353EAE-62FB-EF4B-BB1C-892B3F4964C1}"/>
              </a:ext>
            </a:extLst>
          </p:cNvPr>
          <p:cNvPicPr>
            <a:picLocks noChangeAspect="1"/>
          </p:cNvPicPr>
          <p:nvPr/>
        </p:nvPicPr>
        <p:blipFill>
          <a:blip r:embed="rId2"/>
          <a:stretch>
            <a:fillRect/>
          </a:stretch>
        </p:blipFill>
        <p:spPr>
          <a:xfrm>
            <a:off x="12700" y="495300"/>
            <a:ext cx="12166600" cy="952500"/>
          </a:xfrm>
          <a:prstGeom prst="rect">
            <a:avLst/>
          </a:prstGeom>
        </p:spPr>
      </p:pic>
      <p:sp>
        <p:nvSpPr>
          <p:cNvPr id="7" name="TextBox 6">
            <a:extLst>
              <a:ext uri="{FF2B5EF4-FFF2-40B4-BE49-F238E27FC236}">
                <a16:creationId xmlns:a16="http://schemas.microsoft.com/office/drawing/2014/main" id="{63B8D02D-BBE8-2F45-8981-1081EBE59EAE}"/>
              </a:ext>
            </a:extLst>
          </p:cNvPr>
          <p:cNvSpPr txBox="1"/>
          <p:nvPr/>
        </p:nvSpPr>
        <p:spPr>
          <a:xfrm>
            <a:off x="1014413" y="2100263"/>
            <a:ext cx="10244137" cy="3693319"/>
          </a:xfrm>
          <a:prstGeom prst="rect">
            <a:avLst/>
          </a:prstGeom>
          <a:noFill/>
        </p:spPr>
        <p:txBody>
          <a:bodyPr wrap="square" rtlCol="0">
            <a:spAutoFit/>
          </a:bodyPr>
          <a:lstStyle/>
          <a:p>
            <a:r>
              <a:rPr lang="en-US" dirty="0">
                <a:latin typeface="Helvetica" pitchFamily="2" charset="0"/>
              </a:rPr>
              <a:t>We can see that the </a:t>
            </a:r>
            <a:r>
              <a:rPr lang="en-US" dirty="0" err="1">
                <a:latin typeface="Helvetica" pitchFamily="2" charset="0"/>
              </a:rPr>
              <a:t>truecolor</a:t>
            </a:r>
            <a:r>
              <a:rPr lang="en-US" dirty="0">
                <a:latin typeface="Helvetica" pitchFamily="2" charset="0"/>
              </a:rPr>
              <a:t> image has the highest file size. This is because it contains the most information out of the four. On the other hand, the binary image has the smallest file size due to the fact that the image is just a 2D array composed of 0s and 1s.</a:t>
            </a:r>
          </a:p>
          <a:p>
            <a:endParaRPr lang="en-US" dirty="0">
              <a:latin typeface="Helvetica" pitchFamily="2" charset="0"/>
            </a:endParaRPr>
          </a:p>
          <a:p>
            <a:r>
              <a:rPr lang="en-US" i="1" dirty="0" err="1">
                <a:latin typeface="Helvetica" pitchFamily="2" charset="0"/>
              </a:rPr>
              <a:t>Truecolor</a:t>
            </a:r>
            <a:r>
              <a:rPr lang="en-US" i="1" dirty="0">
                <a:latin typeface="Helvetica" pitchFamily="2" charset="0"/>
              </a:rPr>
              <a:t> image </a:t>
            </a:r>
            <a:r>
              <a:rPr lang="en-US" dirty="0">
                <a:latin typeface="Helvetica" pitchFamily="2" charset="0"/>
              </a:rPr>
              <a:t>– has the most complete details</a:t>
            </a:r>
          </a:p>
          <a:p>
            <a:r>
              <a:rPr lang="en-US" i="1" dirty="0">
                <a:latin typeface="Helvetica" pitchFamily="2" charset="0"/>
              </a:rPr>
              <a:t>Binary image </a:t>
            </a:r>
            <a:r>
              <a:rPr lang="en-US" dirty="0">
                <a:latin typeface="Helvetica" pitchFamily="2" charset="0"/>
              </a:rPr>
              <a:t>– composed of black and white color only, no other colors found</a:t>
            </a:r>
          </a:p>
          <a:p>
            <a:r>
              <a:rPr lang="en-US" i="1" dirty="0">
                <a:latin typeface="Helvetica" pitchFamily="2" charset="0"/>
              </a:rPr>
              <a:t>Grayscale image</a:t>
            </a:r>
            <a:r>
              <a:rPr lang="en-US" dirty="0">
                <a:latin typeface="Helvetica" pitchFamily="2" charset="0"/>
              </a:rPr>
              <a:t> – A grayed version of the </a:t>
            </a:r>
            <a:r>
              <a:rPr lang="en-US" dirty="0" err="1">
                <a:latin typeface="Helvetica" pitchFamily="2" charset="0"/>
              </a:rPr>
              <a:t>truecolor</a:t>
            </a:r>
            <a:r>
              <a:rPr lang="en-US" dirty="0">
                <a:latin typeface="Helvetica" pitchFamily="2" charset="0"/>
              </a:rPr>
              <a:t>, not purely black and white</a:t>
            </a:r>
          </a:p>
          <a:p>
            <a:r>
              <a:rPr lang="en-US" i="1" dirty="0">
                <a:latin typeface="Helvetica" pitchFamily="2" charset="0"/>
              </a:rPr>
              <a:t>Indexed image </a:t>
            </a:r>
            <a:r>
              <a:rPr lang="en-US" dirty="0">
                <a:latin typeface="Helvetica" pitchFamily="2" charset="0"/>
              </a:rPr>
              <a:t>– colors have been limited depending on the number of indices you used, the indices kind of represent the number of bins you divided the colormap into. </a:t>
            </a:r>
          </a:p>
          <a:p>
            <a:endParaRPr lang="en-US" dirty="0">
              <a:latin typeface="Helvetica" pitchFamily="2" charset="0"/>
            </a:endParaRPr>
          </a:p>
          <a:p>
            <a:r>
              <a:rPr lang="en-US" dirty="0">
                <a:latin typeface="Helvetica" pitchFamily="2" charset="0"/>
              </a:rPr>
              <a:t>** I created the binary, grayscale, and indexed images in Python using </a:t>
            </a:r>
            <a:r>
              <a:rPr lang="en-US" dirty="0" err="1">
                <a:latin typeface="Helvetica" pitchFamily="2" charset="0"/>
              </a:rPr>
              <a:t>Jupyter</a:t>
            </a:r>
            <a:r>
              <a:rPr lang="en-US" dirty="0">
                <a:latin typeface="Helvetica" pitchFamily="2" charset="0"/>
              </a:rPr>
              <a:t> notebook. The code I wrote only requires the </a:t>
            </a:r>
            <a:r>
              <a:rPr lang="en-US" dirty="0" err="1">
                <a:latin typeface="Helvetica" pitchFamily="2" charset="0"/>
              </a:rPr>
              <a:t>truecolor</a:t>
            </a:r>
            <a:r>
              <a:rPr lang="en-US" dirty="0">
                <a:latin typeface="Helvetica" pitchFamily="2" charset="0"/>
              </a:rPr>
              <a:t> image as the input. My notebook file can be viewed and downloaded here: </a:t>
            </a:r>
            <a:r>
              <a:rPr lang="en-US" dirty="0">
                <a:latin typeface="Helvetica" pitchFamily="2" charset="0"/>
                <a:hlinkClick r:id="rId3"/>
              </a:rPr>
              <a:t>http://tiny.cc/Activity3AP186</a:t>
            </a:r>
            <a:r>
              <a:rPr lang="en-US" dirty="0">
                <a:latin typeface="Helvetica" pitchFamily="2" charset="0"/>
              </a:rPr>
              <a:t> </a:t>
            </a:r>
          </a:p>
        </p:txBody>
      </p:sp>
    </p:spTree>
    <p:extLst>
      <p:ext uri="{BB962C8B-B14F-4D97-AF65-F5344CB8AC3E}">
        <p14:creationId xmlns:p14="http://schemas.microsoft.com/office/powerpoint/2010/main" val="2870850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D880-208D-5E4E-AA05-198351969C1D}"/>
              </a:ext>
            </a:extLst>
          </p:cNvPr>
          <p:cNvSpPr>
            <a:spLocks noGrp="1"/>
          </p:cNvSpPr>
          <p:nvPr>
            <p:ph type="title"/>
          </p:nvPr>
        </p:nvSpPr>
        <p:spPr/>
        <p:txBody>
          <a:bodyPr>
            <a:normAutofit/>
          </a:bodyPr>
          <a:lstStyle/>
          <a:p>
            <a:r>
              <a:rPr lang="en-US" dirty="0">
                <a:latin typeface="Helvetica" pitchFamily="2" charset="0"/>
              </a:rPr>
              <a:t>Common Image File Formats</a:t>
            </a:r>
            <a:br>
              <a:rPr lang="en-US" dirty="0">
                <a:latin typeface="Helvetica" pitchFamily="2" charset="0"/>
              </a:rPr>
            </a:br>
            <a:r>
              <a:rPr lang="en-US" sz="1200" dirty="0">
                <a:latin typeface="Helvetica" pitchFamily="2" charset="0"/>
              </a:rPr>
              <a:t>Source: </a:t>
            </a:r>
            <a:r>
              <a:rPr lang="en-PH" sz="1200" dirty="0">
                <a:hlinkClick r:id="rId2"/>
              </a:rPr>
              <a:t>https://guides.lib.umich.edu/c.php?g=282942&amp;p=1885348</a:t>
            </a:r>
            <a:r>
              <a:rPr lang="en-PH" sz="1200" dirty="0"/>
              <a:t> and </a:t>
            </a:r>
            <a:r>
              <a:rPr lang="en-PH" sz="1200" dirty="0">
                <a:hlinkClick r:id="rId3"/>
              </a:rPr>
              <a:t>https://www.widen.com/blog/whats-the-difference-between-png-jpeg-gif-and-tiff</a:t>
            </a:r>
            <a:endParaRPr lang="en-US" sz="1200" dirty="0">
              <a:latin typeface="Helvetica" pitchFamily="2" charset="0"/>
            </a:endParaRPr>
          </a:p>
        </p:txBody>
      </p:sp>
      <p:sp>
        <p:nvSpPr>
          <p:cNvPr id="3" name="Content Placeholder 2">
            <a:extLst>
              <a:ext uri="{FF2B5EF4-FFF2-40B4-BE49-F238E27FC236}">
                <a16:creationId xmlns:a16="http://schemas.microsoft.com/office/drawing/2014/main" id="{FF5F2BC7-8A6D-914F-B4F1-449FBF3D4F2A}"/>
              </a:ext>
            </a:extLst>
          </p:cNvPr>
          <p:cNvSpPr>
            <a:spLocks noGrp="1"/>
          </p:cNvSpPr>
          <p:nvPr>
            <p:ph idx="1"/>
          </p:nvPr>
        </p:nvSpPr>
        <p:spPr>
          <a:xfrm>
            <a:off x="838200" y="1825625"/>
            <a:ext cx="10515600" cy="4775200"/>
          </a:xfrm>
        </p:spPr>
        <p:txBody>
          <a:bodyPr>
            <a:normAutofit/>
          </a:bodyPr>
          <a:lstStyle/>
          <a:p>
            <a:r>
              <a:rPr lang="en-US" dirty="0">
                <a:latin typeface="Helvetica" pitchFamily="2" charset="0"/>
              </a:rPr>
              <a:t>JPEG</a:t>
            </a:r>
          </a:p>
          <a:p>
            <a:pPr lvl="1"/>
            <a:r>
              <a:rPr lang="en-US" b="1" dirty="0">
                <a:latin typeface="Helvetica" pitchFamily="2" charset="0"/>
              </a:rPr>
              <a:t>Pros: </a:t>
            </a:r>
            <a:r>
              <a:rPr lang="en-US" dirty="0">
                <a:latin typeface="Helvetica" pitchFamily="2" charset="0"/>
              </a:rPr>
              <a:t>Used for websites and e-mails because of its small file size.</a:t>
            </a:r>
          </a:p>
          <a:p>
            <a:pPr lvl="1"/>
            <a:r>
              <a:rPr lang="en-US" b="1" dirty="0">
                <a:latin typeface="Helvetica" pitchFamily="2" charset="0"/>
              </a:rPr>
              <a:t>Cons: </a:t>
            </a:r>
            <a:r>
              <a:rPr lang="en-US" dirty="0">
                <a:latin typeface="Helvetica" pitchFamily="2" charset="0"/>
              </a:rPr>
              <a:t>Some information can be lost because of compression</a:t>
            </a:r>
          </a:p>
          <a:p>
            <a:pPr lvl="1"/>
            <a:r>
              <a:rPr lang="en-US" b="1" dirty="0">
                <a:latin typeface="Helvetica" pitchFamily="2" charset="0"/>
              </a:rPr>
              <a:t>Extension: .jpg, .jpeg</a:t>
            </a:r>
          </a:p>
          <a:p>
            <a:r>
              <a:rPr lang="en-US" dirty="0">
                <a:latin typeface="Helvetica" pitchFamily="2" charset="0"/>
              </a:rPr>
              <a:t>PNG</a:t>
            </a:r>
          </a:p>
          <a:p>
            <a:pPr lvl="1"/>
            <a:r>
              <a:rPr lang="en-US" b="1" dirty="0">
                <a:latin typeface="Helvetica" pitchFamily="2" charset="0"/>
              </a:rPr>
              <a:t>Pros: </a:t>
            </a:r>
            <a:r>
              <a:rPr lang="en-US" dirty="0">
                <a:latin typeface="Helvetica" pitchFamily="2" charset="0"/>
              </a:rPr>
              <a:t>Compressed but without loss of quality. Transparent. Best used for logos, charts, and diagrams.</a:t>
            </a:r>
          </a:p>
          <a:p>
            <a:pPr lvl="1"/>
            <a:r>
              <a:rPr lang="en-US" b="1" dirty="0">
                <a:latin typeface="Helvetica" pitchFamily="2" charset="0"/>
              </a:rPr>
              <a:t>Cons: </a:t>
            </a:r>
            <a:r>
              <a:rPr lang="en-US" dirty="0">
                <a:latin typeface="Helvetica" pitchFamily="2" charset="0"/>
              </a:rPr>
              <a:t>Cannot be used when sharing high-quality resolution photos on the web</a:t>
            </a:r>
          </a:p>
          <a:p>
            <a:pPr lvl="1"/>
            <a:r>
              <a:rPr lang="en-US" b="1" dirty="0">
                <a:latin typeface="Helvetica" pitchFamily="2" charset="0"/>
              </a:rPr>
              <a:t>Extension: .</a:t>
            </a:r>
            <a:r>
              <a:rPr lang="en-US" b="1" dirty="0" err="1">
                <a:latin typeface="Helvetica" pitchFamily="2" charset="0"/>
              </a:rPr>
              <a:t>png</a:t>
            </a:r>
            <a:endParaRPr lang="en-US" b="1" dirty="0">
              <a:latin typeface="Helvetica" pitchFamily="2" charset="0"/>
            </a:endParaRPr>
          </a:p>
          <a:p>
            <a:pPr lvl="1"/>
            <a:endParaRPr lang="en-US" b="1" dirty="0">
              <a:latin typeface="Helvetica" pitchFamily="2" charset="0"/>
            </a:endParaRPr>
          </a:p>
        </p:txBody>
      </p:sp>
    </p:spTree>
    <p:extLst>
      <p:ext uri="{BB962C8B-B14F-4D97-AF65-F5344CB8AC3E}">
        <p14:creationId xmlns:p14="http://schemas.microsoft.com/office/powerpoint/2010/main" val="2628965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D880-208D-5E4E-AA05-198351969C1D}"/>
              </a:ext>
            </a:extLst>
          </p:cNvPr>
          <p:cNvSpPr>
            <a:spLocks noGrp="1"/>
          </p:cNvSpPr>
          <p:nvPr>
            <p:ph type="title"/>
          </p:nvPr>
        </p:nvSpPr>
        <p:spPr/>
        <p:txBody>
          <a:bodyPr>
            <a:normAutofit/>
          </a:bodyPr>
          <a:lstStyle/>
          <a:p>
            <a:r>
              <a:rPr lang="en-US" dirty="0">
                <a:solidFill>
                  <a:prstClr val="black"/>
                </a:solidFill>
                <a:latin typeface="Helvetica" pitchFamily="2" charset="0"/>
              </a:rPr>
              <a:t>Common Image File Formats</a:t>
            </a:r>
            <a:br>
              <a:rPr lang="en-US" dirty="0">
                <a:solidFill>
                  <a:prstClr val="black"/>
                </a:solidFill>
                <a:latin typeface="Helvetica" pitchFamily="2" charset="0"/>
              </a:rPr>
            </a:br>
            <a:r>
              <a:rPr lang="en-US" sz="1200" dirty="0">
                <a:solidFill>
                  <a:prstClr val="black"/>
                </a:solidFill>
                <a:latin typeface="Helvetica" pitchFamily="2" charset="0"/>
              </a:rPr>
              <a:t>Source: </a:t>
            </a:r>
            <a:r>
              <a:rPr lang="en-PH" sz="1200" dirty="0">
                <a:solidFill>
                  <a:prstClr val="black"/>
                </a:solidFill>
                <a:hlinkClick r:id="rId2">
                  <a:extLst>
                    <a:ext uri="{A12FA001-AC4F-418D-AE19-62706E023703}">
                      <ahyp:hlinkClr xmlns:ahyp="http://schemas.microsoft.com/office/drawing/2018/hyperlinkcolor" val="tx"/>
                    </a:ext>
                  </a:extLst>
                </a:hlinkClick>
              </a:rPr>
              <a:t>https://guides.lib.umich.edu/c.php?g=282942&amp;p=1885348</a:t>
            </a:r>
            <a:r>
              <a:rPr lang="en-PH" sz="1200" dirty="0">
                <a:solidFill>
                  <a:prstClr val="black"/>
                </a:solidFill>
              </a:rPr>
              <a:t> and </a:t>
            </a:r>
            <a:r>
              <a:rPr lang="en-PH" sz="1200" dirty="0">
                <a:solidFill>
                  <a:prstClr val="black"/>
                </a:solidFill>
                <a:hlinkClick r:id="rId3">
                  <a:extLst>
                    <a:ext uri="{A12FA001-AC4F-418D-AE19-62706E023703}">
                      <ahyp:hlinkClr xmlns:ahyp="http://schemas.microsoft.com/office/drawing/2018/hyperlinkcolor" val="tx"/>
                    </a:ext>
                  </a:extLst>
                </a:hlinkClick>
              </a:rPr>
              <a:t>https://www.widen.com/blog/whats-the-difference-between-png-jpeg-gif-and-tiff</a:t>
            </a:r>
            <a:endParaRPr lang="en-US" dirty="0">
              <a:latin typeface="Helvetica" pitchFamily="2" charset="0"/>
            </a:endParaRPr>
          </a:p>
        </p:txBody>
      </p:sp>
      <p:sp>
        <p:nvSpPr>
          <p:cNvPr id="3" name="Content Placeholder 2">
            <a:extLst>
              <a:ext uri="{FF2B5EF4-FFF2-40B4-BE49-F238E27FC236}">
                <a16:creationId xmlns:a16="http://schemas.microsoft.com/office/drawing/2014/main" id="{FF5F2BC7-8A6D-914F-B4F1-449FBF3D4F2A}"/>
              </a:ext>
            </a:extLst>
          </p:cNvPr>
          <p:cNvSpPr>
            <a:spLocks noGrp="1"/>
          </p:cNvSpPr>
          <p:nvPr>
            <p:ph idx="1"/>
          </p:nvPr>
        </p:nvSpPr>
        <p:spPr>
          <a:xfrm>
            <a:off x="838200" y="1825625"/>
            <a:ext cx="10515600" cy="4775200"/>
          </a:xfrm>
        </p:spPr>
        <p:txBody>
          <a:bodyPr>
            <a:normAutofit/>
          </a:bodyPr>
          <a:lstStyle/>
          <a:p>
            <a:r>
              <a:rPr lang="en-US" dirty="0">
                <a:latin typeface="Helvetica" pitchFamily="2" charset="0"/>
              </a:rPr>
              <a:t>TIFF/TIF</a:t>
            </a:r>
          </a:p>
          <a:p>
            <a:pPr lvl="1"/>
            <a:r>
              <a:rPr lang="en-US" b="1" dirty="0">
                <a:latin typeface="Helvetica" pitchFamily="2" charset="0"/>
              </a:rPr>
              <a:t>Pros: </a:t>
            </a:r>
            <a:r>
              <a:rPr lang="en-US" dirty="0">
                <a:latin typeface="Helvetica" pitchFamily="2" charset="0"/>
              </a:rPr>
              <a:t>Used for professional publications, archival copies and high quality prints because no compression is made. This means that all information are saved.</a:t>
            </a:r>
          </a:p>
          <a:p>
            <a:pPr lvl="1"/>
            <a:r>
              <a:rPr lang="en-US" b="1" dirty="0">
                <a:latin typeface="Helvetica" pitchFamily="2" charset="0"/>
              </a:rPr>
              <a:t>Cons: </a:t>
            </a:r>
            <a:r>
              <a:rPr lang="en-US" dirty="0">
                <a:latin typeface="Helvetica" pitchFamily="2" charset="0"/>
              </a:rPr>
              <a:t>Very large file sizes (not suitable to use for web images)</a:t>
            </a:r>
          </a:p>
          <a:p>
            <a:pPr lvl="1"/>
            <a:r>
              <a:rPr lang="en-US" b="1" dirty="0">
                <a:latin typeface="Helvetica" pitchFamily="2" charset="0"/>
              </a:rPr>
              <a:t>Extension: .</a:t>
            </a:r>
            <a:r>
              <a:rPr lang="en-US" b="1" dirty="0" err="1">
                <a:latin typeface="Helvetica" pitchFamily="2" charset="0"/>
              </a:rPr>
              <a:t>tif</a:t>
            </a:r>
            <a:r>
              <a:rPr lang="en-US" b="1" dirty="0">
                <a:latin typeface="Helvetica" pitchFamily="2" charset="0"/>
              </a:rPr>
              <a:t>, .tiff</a:t>
            </a:r>
          </a:p>
          <a:p>
            <a:r>
              <a:rPr lang="en-US" dirty="0">
                <a:latin typeface="Helvetica" pitchFamily="2" charset="0"/>
              </a:rPr>
              <a:t>BITMAP</a:t>
            </a:r>
          </a:p>
          <a:p>
            <a:pPr lvl="1"/>
            <a:r>
              <a:rPr lang="en-US" b="1" dirty="0">
                <a:latin typeface="Helvetica" pitchFamily="2" charset="0"/>
              </a:rPr>
              <a:t>Pros: </a:t>
            </a:r>
            <a:r>
              <a:rPr lang="en-US" dirty="0">
                <a:latin typeface="Helvetica" pitchFamily="2" charset="0"/>
              </a:rPr>
              <a:t>No compression/ no information loss which means very high quality images. Can also be used for archival copies and high-res images.</a:t>
            </a:r>
          </a:p>
          <a:p>
            <a:pPr lvl="1"/>
            <a:r>
              <a:rPr lang="en-US" b="1" dirty="0">
                <a:latin typeface="Helvetica" pitchFamily="2" charset="0"/>
              </a:rPr>
              <a:t>Cons: </a:t>
            </a:r>
            <a:r>
              <a:rPr lang="en-US" dirty="0">
                <a:latin typeface="Helvetica" pitchFamily="2" charset="0"/>
              </a:rPr>
              <a:t>Proprietary format (only for Windows)</a:t>
            </a:r>
          </a:p>
          <a:p>
            <a:pPr lvl="1"/>
            <a:r>
              <a:rPr lang="en-US" b="1" dirty="0">
                <a:latin typeface="Helvetica" pitchFamily="2" charset="0"/>
              </a:rPr>
              <a:t>Extension: .bmp</a:t>
            </a:r>
          </a:p>
          <a:p>
            <a:pPr lvl="1"/>
            <a:endParaRPr lang="en-US" b="1" dirty="0">
              <a:latin typeface="Helvetica" pitchFamily="2" charset="0"/>
            </a:endParaRPr>
          </a:p>
        </p:txBody>
      </p:sp>
    </p:spTree>
    <p:extLst>
      <p:ext uri="{BB962C8B-B14F-4D97-AF65-F5344CB8AC3E}">
        <p14:creationId xmlns:p14="http://schemas.microsoft.com/office/powerpoint/2010/main" val="56847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D880-208D-5E4E-AA05-198351969C1D}"/>
              </a:ext>
            </a:extLst>
          </p:cNvPr>
          <p:cNvSpPr>
            <a:spLocks noGrp="1"/>
          </p:cNvSpPr>
          <p:nvPr>
            <p:ph type="title"/>
          </p:nvPr>
        </p:nvSpPr>
        <p:spPr/>
        <p:txBody>
          <a:bodyPr>
            <a:normAutofit/>
          </a:bodyPr>
          <a:lstStyle/>
          <a:p>
            <a:r>
              <a:rPr lang="en-US" dirty="0">
                <a:solidFill>
                  <a:prstClr val="black"/>
                </a:solidFill>
                <a:latin typeface="Helvetica" pitchFamily="2" charset="0"/>
              </a:rPr>
              <a:t>Common Image File Formats</a:t>
            </a:r>
            <a:br>
              <a:rPr lang="en-US" dirty="0">
                <a:solidFill>
                  <a:prstClr val="black"/>
                </a:solidFill>
                <a:latin typeface="Helvetica" pitchFamily="2" charset="0"/>
              </a:rPr>
            </a:br>
            <a:r>
              <a:rPr lang="en-US" sz="1200" dirty="0">
                <a:solidFill>
                  <a:prstClr val="black"/>
                </a:solidFill>
                <a:latin typeface="Helvetica" pitchFamily="2" charset="0"/>
              </a:rPr>
              <a:t>Source: </a:t>
            </a:r>
            <a:r>
              <a:rPr lang="en-PH" sz="1200" dirty="0">
                <a:solidFill>
                  <a:prstClr val="black"/>
                </a:solidFill>
                <a:hlinkClick r:id="rId2">
                  <a:extLst>
                    <a:ext uri="{A12FA001-AC4F-418D-AE19-62706E023703}">
                      <ahyp:hlinkClr xmlns:ahyp="http://schemas.microsoft.com/office/drawing/2018/hyperlinkcolor" val="tx"/>
                    </a:ext>
                  </a:extLst>
                </a:hlinkClick>
              </a:rPr>
              <a:t>https://guides.lib.umich.edu/c.php?g=282942&amp;p=1885348</a:t>
            </a:r>
            <a:r>
              <a:rPr lang="en-PH" sz="1200" dirty="0">
                <a:solidFill>
                  <a:prstClr val="black"/>
                </a:solidFill>
              </a:rPr>
              <a:t> and </a:t>
            </a:r>
            <a:r>
              <a:rPr lang="en-PH" sz="1200" dirty="0">
                <a:solidFill>
                  <a:prstClr val="black"/>
                </a:solidFill>
                <a:hlinkClick r:id="rId3">
                  <a:extLst>
                    <a:ext uri="{A12FA001-AC4F-418D-AE19-62706E023703}">
                      <ahyp:hlinkClr xmlns:ahyp="http://schemas.microsoft.com/office/drawing/2018/hyperlinkcolor" val="tx"/>
                    </a:ext>
                  </a:extLst>
                </a:hlinkClick>
              </a:rPr>
              <a:t>https://www.widen.com/blog/whats-the-difference-between-png-jpeg-gif-and-tiff</a:t>
            </a:r>
            <a:endParaRPr lang="en-US" dirty="0">
              <a:latin typeface="Helvetica" pitchFamily="2" charset="0"/>
            </a:endParaRPr>
          </a:p>
        </p:txBody>
      </p:sp>
      <p:sp>
        <p:nvSpPr>
          <p:cNvPr id="3" name="Content Placeholder 2">
            <a:extLst>
              <a:ext uri="{FF2B5EF4-FFF2-40B4-BE49-F238E27FC236}">
                <a16:creationId xmlns:a16="http://schemas.microsoft.com/office/drawing/2014/main" id="{FF5F2BC7-8A6D-914F-B4F1-449FBF3D4F2A}"/>
              </a:ext>
            </a:extLst>
          </p:cNvPr>
          <p:cNvSpPr>
            <a:spLocks noGrp="1"/>
          </p:cNvSpPr>
          <p:nvPr>
            <p:ph idx="1"/>
          </p:nvPr>
        </p:nvSpPr>
        <p:spPr>
          <a:xfrm>
            <a:off x="838200" y="1825625"/>
            <a:ext cx="10515600" cy="4775200"/>
          </a:xfrm>
        </p:spPr>
        <p:txBody>
          <a:bodyPr>
            <a:normAutofit/>
          </a:bodyPr>
          <a:lstStyle/>
          <a:p>
            <a:r>
              <a:rPr lang="en-US" dirty="0">
                <a:latin typeface="Helvetica" pitchFamily="2" charset="0"/>
              </a:rPr>
              <a:t>GIF</a:t>
            </a:r>
          </a:p>
          <a:p>
            <a:pPr lvl="1"/>
            <a:r>
              <a:rPr lang="en-US" b="1" dirty="0">
                <a:latin typeface="Helvetica" pitchFamily="2" charset="0"/>
              </a:rPr>
              <a:t>Pros: </a:t>
            </a:r>
            <a:r>
              <a:rPr lang="en-US" dirty="0">
                <a:latin typeface="Helvetica" pitchFamily="2" charset="0"/>
              </a:rPr>
              <a:t>Can allow transparency and can be animated. Very small in size and can be very portable</a:t>
            </a:r>
          </a:p>
          <a:p>
            <a:pPr lvl="1"/>
            <a:r>
              <a:rPr lang="en-US" b="1" dirty="0">
                <a:latin typeface="Helvetica" pitchFamily="2" charset="0"/>
              </a:rPr>
              <a:t>Cons: </a:t>
            </a:r>
            <a:r>
              <a:rPr lang="en-US" dirty="0">
                <a:latin typeface="Helvetica" pitchFamily="2" charset="0"/>
              </a:rPr>
              <a:t>Not very detailed</a:t>
            </a:r>
          </a:p>
          <a:p>
            <a:pPr lvl="1"/>
            <a:r>
              <a:rPr lang="en-US" b="1" dirty="0">
                <a:latin typeface="Helvetica" pitchFamily="2" charset="0"/>
              </a:rPr>
              <a:t>Extension: .gif</a:t>
            </a:r>
          </a:p>
          <a:p>
            <a:r>
              <a:rPr lang="en-US" dirty="0">
                <a:latin typeface="Helvetica" pitchFamily="2" charset="0"/>
              </a:rPr>
              <a:t>RAW Image files</a:t>
            </a:r>
          </a:p>
          <a:p>
            <a:pPr lvl="1"/>
            <a:r>
              <a:rPr lang="en-US" b="1" dirty="0">
                <a:latin typeface="Helvetica" pitchFamily="2" charset="0"/>
              </a:rPr>
              <a:t>Pros: </a:t>
            </a:r>
            <a:r>
              <a:rPr lang="en-US" dirty="0">
                <a:latin typeface="Helvetica" pitchFamily="2" charset="0"/>
              </a:rPr>
              <a:t>Holds many image information since they are unprocessed images straight from a camera/scanner. </a:t>
            </a:r>
          </a:p>
          <a:p>
            <a:pPr lvl="1"/>
            <a:r>
              <a:rPr lang="en-US" b="1" dirty="0">
                <a:latin typeface="Helvetica" pitchFamily="2" charset="0"/>
              </a:rPr>
              <a:t>Cons: </a:t>
            </a:r>
            <a:r>
              <a:rPr lang="en-US" dirty="0">
                <a:latin typeface="Helvetica" pitchFamily="2" charset="0"/>
              </a:rPr>
              <a:t>Cannot be used immediately because it still needs to be processed on an editor (Adobe Photoshop for example)</a:t>
            </a:r>
          </a:p>
          <a:p>
            <a:pPr lvl="1"/>
            <a:r>
              <a:rPr lang="en-US" b="1" dirty="0">
                <a:latin typeface="Helvetica" pitchFamily="2" charset="0"/>
              </a:rPr>
              <a:t>Extension: .raw, .cr2, .</a:t>
            </a:r>
            <a:r>
              <a:rPr lang="en-US" b="1" dirty="0" err="1">
                <a:latin typeface="Helvetica" pitchFamily="2" charset="0"/>
              </a:rPr>
              <a:t>nef</a:t>
            </a:r>
            <a:r>
              <a:rPr lang="en-US" b="1" dirty="0">
                <a:latin typeface="Helvetica" pitchFamily="2" charset="0"/>
              </a:rPr>
              <a:t>, .</a:t>
            </a:r>
            <a:r>
              <a:rPr lang="en-US" b="1" dirty="0" err="1">
                <a:latin typeface="Helvetica" pitchFamily="2" charset="0"/>
              </a:rPr>
              <a:t>orf</a:t>
            </a:r>
            <a:r>
              <a:rPr lang="en-US" b="1" dirty="0">
                <a:latin typeface="Helvetica" pitchFamily="2" charset="0"/>
              </a:rPr>
              <a:t>, .sr2, etc.</a:t>
            </a:r>
          </a:p>
          <a:p>
            <a:pPr lvl="1"/>
            <a:endParaRPr lang="en-US" b="1" dirty="0">
              <a:latin typeface="Helvetica" pitchFamily="2" charset="0"/>
            </a:endParaRPr>
          </a:p>
        </p:txBody>
      </p:sp>
    </p:spTree>
    <p:extLst>
      <p:ext uri="{BB962C8B-B14F-4D97-AF65-F5344CB8AC3E}">
        <p14:creationId xmlns:p14="http://schemas.microsoft.com/office/powerpoint/2010/main" val="1418434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C8E44-D55A-9249-9848-BB2AA599117D}"/>
              </a:ext>
            </a:extLst>
          </p:cNvPr>
          <p:cNvSpPr>
            <a:spLocks noGrp="1"/>
          </p:cNvSpPr>
          <p:nvPr>
            <p:ph type="title"/>
          </p:nvPr>
        </p:nvSpPr>
        <p:spPr/>
        <p:txBody>
          <a:bodyPr/>
          <a:lstStyle/>
          <a:p>
            <a:r>
              <a:rPr lang="en-US" dirty="0">
                <a:latin typeface="Helvetica" pitchFamily="2" charset="0"/>
              </a:rPr>
              <a:t>Self-Evaluation</a:t>
            </a:r>
          </a:p>
        </p:txBody>
      </p:sp>
      <p:sp>
        <p:nvSpPr>
          <p:cNvPr id="3" name="Content Placeholder 2">
            <a:extLst>
              <a:ext uri="{FF2B5EF4-FFF2-40B4-BE49-F238E27FC236}">
                <a16:creationId xmlns:a16="http://schemas.microsoft.com/office/drawing/2014/main" id="{61C7AED2-C5D5-7444-B4F7-BE9F76449EF9}"/>
              </a:ext>
            </a:extLst>
          </p:cNvPr>
          <p:cNvSpPr>
            <a:spLocks noGrp="1"/>
          </p:cNvSpPr>
          <p:nvPr>
            <p:ph idx="1"/>
          </p:nvPr>
        </p:nvSpPr>
        <p:spPr/>
        <p:txBody>
          <a:bodyPr>
            <a:normAutofit fontScale="92500" lnSpcReduction="10000"/>
          </a:bodyPr>
          <a:lstStyle/>
          <a:p>
            <a:r>
              <a:rPr lang="en-US" dirty="0">
                <a:latin typeface="Helvetica" pitchFamily="2" charset="0"/>
              </a:rPr>
              <a:t>Technical Correctness – 5 / 5 </a:t>
            </a:r>
          </a:p>
          <a:p>
            <a:pPr lvl="1"/>
            <a:r>
              <a:rPr lang="en-US" dirty="0">
                <a:latin typeface="Helvetica" pitchFamily="2" charset="0"/>
              </a:rPr>
              <a:t>I understood the concept and I was able to produce all the need outputs, I even included screenshots of properties and even the sources of my information</a:t>
            </a:r>
          </a:p>
          <a:p>
            <a:r>
              <a:rPr lang="en-US" dirty="0">
                <a:latin typeface="Helvetica" pitchFamily="2" charset="0"/>
              </a:rPr>
              <a:t>Quality of Presentation – 5 / 5 </a:t>
            </a:r>
          </a:p>
          <a:p>
            <a:pPr lvl="1"/>
            <a:r>
              <a:rPr lang="en-US" dirty="0">
                <a:latin typeface="Helvetica" pitchFamily="2" charset="0"/>
              </a:rPr>
              <a:t>The way I presented my report was easy to understand and follow. I simply provided screenshots for the ‘Where to find?’ part because it is easier to visualize rather than explaining it through words.</a:t>
            </a:r>
          </a:p>
          <a:p>
            <a:r>
              <a:rPr lang="en-US" dirty="0">
                <a:latin typeface="Helvetica" pitchFamily="2" charset="0"/>
              </a:rPr>
              <a:t>Initiative – 2 </a:t>
            </a:r>
          </a:p>
          <a:p>
            <a:pPr lvl="1"/>
            <a:r>
              <a:rPr lang="en-US" dirty="0">
                <a:latin typeface="Helvetica" pitchFamily="2" charset="0"/>
              </a:rPr>
              <a:t>I did not just copy paste all the information but somewhat provided necessary details that I find important. I even wrote the pros and cons of each common file types that I found. I even wrote a code that convert a </a:t>
            </a:r>
            <a:r>
              <a:rPr lang="en-US" dirty="0" err="1">
                <a:latin typeface="Helvetica" pitchFamily="2" charset="0"/>
              </a:rPr>
              <a:t>truecolor</a:t>
            </a:r>
            <a:r>
              <a:rPr lang="en-US" dirty="0">
                <a:latin typeface="Helvetica" pitchFamily="2" charset="0"/>
              </a:rPr>
              <a:t> image to binary, grayscale, and indexed images.</a:t>
            </a:r>
          </a:p>
        </p:txBody>
      </p:sp>
    </p:spTree>
    <p:extLst>
      <p:ext uri="{BB962C8B-B14F-4D97-AF65-F5344CB8AC3E}">
        <p14:creationId xmlns:p14="http://schemas.microsoft.com/office/powerpoint/2010/main" val="181214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85A6-3171-B249-A99B-05F84E38189D}"/>
              </a:ext>
            </a:extLst>
          </p:cNvPr>
          <p:cNvSpPr>
            <a:spLocks noGrp="1"/>
          </p:cNvSpPr>
          <p:nvPr>
            <p:ph type="title"/>
          </p:nvPr>
        </p:nvSpPr>
        <p:spPr/>
        <p:txBody>
          <a:bodyPr/>
          <a:lstStyle/>
          <a:p>
            <a:r>
              <a:rPr lang="en-US" dirty="0">
                <a:latin typeface="Helvetica" pitchFamily="2" charset="0"/>
              </a:rPr>
              <a:t>4 Basic Types of Digitized Image</a:t>
            </a:r>
            <a:br>
              <a:rPr lang="en-US" dirty="0">
                <a:latin typeface="Helvetica" pitchFamily="2" charset="0"/>
              </a:rPr>
            </a:br>
            <a:r>
              <a:rPr lang="en-US" sz="3200" i="1" dirty="0">
                <a:latin typeface="Helvetica" pitchFamily="2" charset="0"/>
              </a:rPr>
              <a:t>Binary Image</a:t>
            </a:r>
          </a:p>
        </p:txBody>
      </p:sp>
      <p:pic>
        <p:nvPicPr>
          <p:cNvPr id="5" name="Content Placeholder 4" descr="A close up of a tree&#10;&#10;Description automatically generated">
            <a:extLst>
              <a:ext uri="{FF2B5EF4-FFF2-40B4-BE49-F238E27FC236}">
                <a16:creationId xmlns:a16="http://schemas.microsoft.com/office/drawing/2014/main" id="{7001A0D4-D9F1-774E-880D-570DFEFA8C71}"/>
              </a:ext>
            </a:extLst>
          </p:cNvPr>
          <p:cNvPicPr>
            <a:picLocks noGrp="1" noChangeAspect="1"/>
          </p:cNvPicPr>
          <p:nvPr>
            <p:ph idx="1"/>
          </p:nvPr>
        </p:nvPicPr>
        <p:blipFill>
          <a:blip r:embed="rId2"/>
          <a:stretch>
            <a:fillRect/>
          </a:stretch>
        </p:blipFill>
        <p:spPr>
          <a:xfrm>
            <a:off x="988786" y="2117272"/>
            <a:ext cx="4445000" cy="3276600"/>
          </a:xfrm>
        </p:spPr>
      </p:pic>
      <p:pic>
        <p:nvPicPr>
          <p:cNvPr id="8" name="Picture 7" descr="A screenshot of a cell phone&#10;&#10;Description automatically generated">
            <a:extLst>
              <a:ext uri="{FF2B5EF4-FFF2-40B4-BE49-F238E27FC236}">
                <a16:creationId xmlns:a16="http://schemas.microsoft.com/office/drawing/2014/main" id="{DDC7C66F-0BD1-E440-9204-A18789DC8493}"/>
              </a:ext>
            </a:extLst>
          </p:cNvPr>
          <p:cNvPicPr>
            <a:picLocks noChangeAspect="1"/>
          </p:cNvPicPr>
          <p:nvPr/>
        </p:nvPicPr>
        <p:blipFill>
          <a:blip r:embed="rId3"/>
          <a:stretch>
            <a:fillRect/>
          </a:stretch>
        </p:blipFill>
        <p:spPr>
          <a:xfrm>
            <a:off x="6758216" y="1647372"/>
            <a:ext cx="3644900" cy="4216400"/>
          </a:xfrm>
          <a:prstGeom prst="rect">
            <a:avLst/>
          </a:prstGeom>
        </p:spPr>
      </p:pic>
      <p:sp>
        <p:nvSpPr>
          <p:cNvPr id="9" name="TextBox 8">
            <a:extLst>
              <a:ext uri="{FF2B5EF4-FFF2-40B4-BE49-F238E27FC236}">
                <a16:creationId xmlns:a16="http://schemas.microsoft.com/office/drawing/2014/main" id="{50709432-FD33-C146-8D9B-C5F750052B44}"/>
              </a:ext>
            </a:extLst>
          </p:cNvPr>
          <p:cNvSpPr txBox="1"/>
          <p:nvPr/>
        </p:nvSpPr>
        <p:spPr>
          <a:xfrm>
            <a:off x="988786" y="6246654"/>
            <a:ext cx="2222500" cy="246221"/>
          </a:xfrm>
          <a:prstGeom prst="rect">
            <a:avLst/>
          </a:prstGeom>
          <a:noFill/>
        </p:spPr>
        <p:txBody>
          <a:bodyPr wrap="square" rtlCol="0">
            <a:spAutoFit/>
          </a:bodyPr>
          <a:lstStyle/>
          <a:p>
            <a:r>
              <a:rPr lang="en-US" sz="1000" dirty="0"/>
              <a:t>Image taken from </a:t>
            </a:r>
            <a:r>
              <a:rPr lang="en-US" sz="1000" dirty="0" err="1"/>
              <a:t>stackoverflow</a:t>
            </a:r>
            <a:endParaRPr lang="en-US" sz="1000" dirty="0"/>
          </a:p>
        </p:txBody>
      </p:sp>
    </p:spTree>
    <p:extLst>
      <p:ext uri="{BB962C8B-B14F-4D97-AF65-F5344CB8AC3E}">
        <p14:creationId xmlns:p14="http://schemas.microsoft.com/office/powerpoint/2010/main" val="4162789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0D0F-A6AC-8344-94DE-2B04E7B7EFDD}"/>
              </a:ext>
            </a:extLst>
          </p:cNvPr>
          <p:cNvSpPr>
            <a:spLocks noGrp="1"/>
          </p:cNvSpPr>
          <p:nvPr>
            <p:ph type="title"/>
          </p:nvPr>
        </p:nvSpPr>
        <p:spPr/>
        <p:txBody>
          <a:bodyPr/>
          <a:lstStyle/>
          <a:p>
            <a:r>
              <a:rPr lang="en-US" dirty="0">
                <a:latin typeface="Helvetica" pitchFamily="2" charset="0"/>
              </a:rPr>
              <a:t>4 Basic Types of Digitized Image</a:t>
            </a:r>
            <a:br>
              <a:rPr lang="en-US" dirty="0">
                <a:latin typeface="Helvetica" pitchFamily="2" charset="0"/>
              </a:rPr>
            </a:br>
            <a:r>
              <a:rPr lang="en-US" sz="3200" i="1" dirty="0">
                <a:latin typeface="Helvetica" pitchFamily="2" charset="0"/>
              </a:rPr>
              <a:t>Grayscale Image</a:t>
            </a:r>
            <a:endParaRPr lang="en-US" i="1" dirty="0"/>
          </a:p>
        </p:txBody>
      </p:sp>
      <p:pic>
        <p:nvPicPr>
          <p:cNvPr id="5" name="Content Placeholder 4" descr="A black and white photo of a city street&#10;&#10;Description automatically generated">
            <a:extLst>
              <a:ext uri="{FF2B5EF4-FFF2-40B4-BE49-F238E27FC236}">
                <a16:creationId xmlns:a16="http://schemas.microsoft.com/office/drawing/2014/main" id="{19EE0453-9FD5-6346-B58C-A664C35562B0}"/>
              </a:ext>
            </a:extLst>
          </p:cNvPr>
          <p:cNvPicPr>
            <a:picLocks noGrp="1" noChangeAspect="1"/>
          </p:cNvPicPr>
          <p:nvPr>
            <p:ph idx="1"/>
          </p:nvPr>
        </p:nvPicPr>
        <p:blipFill>
          <a:blip r:embed="rId2"/>
          <a:stretch>
            <a:fillRect/>
          </a:stretch>
        </p:blipFill>
        <p:spPr>
          <a:xfrm>
            <a:off x="838200" y="2416629"/>
            <a:ext cx="4317093" cy="3237820"/>
          </a:xfrm>
        </p:spPr>
      </p:pic>
      <p:pic>
        <p:nvPicPr>
          <p:cNvPr id="7" name="Picture 6" descr="A screenshot of a cell phone&#10;&#10;Description automatically generated">
            <a:extLst>
              <a:ext uri="{FF2B5EF4-FFF2-40B4-BE49-F238E27FC236}">
                <a16:creationId xmlns:a16="http://schemas.microsoft.com/office/drawing/2014/main" id="{0F8707E4-2C53-074A-88F1-4DACCE3E2912}"/>
              </a:ext>
            </a:extLst>
          </p:cNvPr>
          <p:cNvPicPr>
            <a:picLocks noChangeAspect="1"/>
          </p:cNvPicPr>
          <p:nvPr/>
        </p:nvPicPr>
        <p:blipFill>
          <a:blip r:embed="rId3"/>
          <a:stretch>
            <a:fillRect/>
          </a:stretch>
        </p:blipFill>
        <p:spPr>
          <a:xfrm>
            <a:off x="7036709" y="1927339"/>
            <a:ext cx="3644900" cy="4216400"/>
          </a:xfrm>
          <a:prstGeom prst="rect">
            <a:avLst/>
          </a:prstGeom>
        </p:spPr>
      </p:pic>
      <p:sp>
        <p:nvSpPr>
          <p:cNvPr id="8" name="TextBox 7">
            <a:extLst>
              <a:ext uri="{FF2B5EF4-FFF2-40B4-BE49-F238E27FC236}">
                <a16:creationId xmlns:a16="http://schemas.microsoft.com/office/drawing/2014/main" id="{CBF54109-93CE-9248-93F0-828D49A7F277}"/>
              </a:ext>
            </a:extLst>
          </p:cNvPr>
          <p:cNvSpPr txBox="1"/>
          <p:nvPr/>
        </p:nvSpPr>
        <p:spPr>
          <a:xfrm>
            <a:off x="988786" y="6246654"/>
            <a:ext cx="2222500" cy="246221"/>
          </a:xfrm>
          <a:prstGeom prst="rect">
            <a:avLst/>
          </a:prstGeom>
          <a:noFill/>
        </p:spPr>
        <p:txBody>
          <a:bodyPr wrap="square" rtlCol="0">
            <a:spAutoFit/>
          </a:bodyPr>
          <a:lstStyle/>
          <a:p>
            <a:r>
              <a:rPr lang="en-US" sz="1000" dirty="0"/>
              <a:t>Image taken from google search</a:t>
            </a:r>
          </a:p>
        </p:txBody>
      </p:sp>
    </p:spTree>
    <p:extLst>
      <p:ext uri="{BB962C8B-B14F-4D97-AF65-F5344CB8AC3E}">
        <p14:creationId xmlns:p14="http://schemas.microsoft.com/office/powerpoint/2010/main" val="38612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61B4-C582-2242-82E2-34710F89D204}"/>
              </a:ext>
            </a:extLst>
          </p:cNvPr>
          <p:cNvSpPr>
            <a:spLocks noGrp="1"/>
          </p:cNvSpPr>
          <p:nvPr>
            <p:ph type="title"/>
          </p:nvPr>
        </p:nvSpPr>
        <p:spPr/>
        <p:txBody>
          <a:bodyPr/>
          <a:lstStyle/>
          <a:p>
            <a:r>
              <a:rPr lang="en-US" dirty="0">
                <a:latin typeface="Helvetica" pitchFamily="2" charset="0"/>
              </a:rPr>
              <a:t>4 Basic Types of Digitized Image</a:t>
            </a:r>
            <a:br>
              <a:rPr lang="en-US" dirty="0">
                <a:latin typeface="Helvetica" pitchFamily="2" charset="0"/>
              </a:rPr>
            </a:br>
            <a:r>
              <a:rPr lang="en-US" sz="3200" i="1" dirty="0" err="1">
                <a:latin typeface="Helvetica" pitchFamily="2" charset="0"/>
              </a:rPr>
              <a:t>Truecolor</a:t>
            </a:r>
            <a:r>
              <a:rPr lang="en-US" sz="3200" i="1" dirty="0">
                <a:latin typeface="Helvetica" pitchFamily="2" charset="0"/>
              </a:rPr>
              <a:t> Image</a:t>
            </a:r>
            <a:endParaRPr lang="en-US" dirty="0"/>
          </a:p>
        </p:txBody>
      </p:sp>
      <p:pic>
        <p:nvPicPr>
          <p:cNvPr id="5" name="Content Placeholder 4" descr="A group of people holding wine glasses&#10;&#10;Description automatically generated">
            <a:extLst>
              <a:ext uri="{FF2B5EF4-FFF2-40B4-BE49-F238E27FC236}">
                <a16:creationId xmlns:a16="http://schemas.microsoft.com/office/drawing/2014/main" id="{85DB5ED4-3FCC-7C45-ADE8-0EBEC0DB5F55}"/>
              </a:ext>
            </a:extLst>
          </p:cNvPr>
          <p:cNvPicPr>
            <a:picLocks noGrp="1" noChangeAspect="1"/>
          </p:cNvPicPr>
          <p:nvPr>
            <p:ph idx="1"/>
          </p:nvPr>
        </p:nvPicPr>
        <p:blipFill>
          <a:blip r:embed="rId2"/>
          <a:stretch>
            <a:fillRect/>
          </a:stretch>
        </p:blipFill>
        <p:spPr>
          <a:xfrm>
            <a:off x="838200" y="2155787"/>
            <a:ext cx="4576417" cy="3433348"/>
          </a:xfrm>
        </p:spPr>
      </p:pic>
      <p:pic>
        <p:nvPicPr>
          <p:cNvPr id="7" name="Picture 6" descr="A screenshot of text&#10;&#10;Description automatically generated">
            <a:extLst>
              <a:ext uri="{FF2B5EF4-FFF2-40B4-BE49-F238E27FC236}">
                <a16:creationId xmlns:a16="http://schemas.microsoft.com/office/drawing/2014/main" id="{990BB6DC-339D-E64B-92A5-172E86B53476}"/>
              </a:ext>
            </a:extLst>
          </p:cNvPr>
          <p:cNvPicPr>
            <a:picLocks noChangeAspect="1"/>
          </p:cNvPicPr>
          <p:nvPr/>
        </p:nvPicPr>
        <p:blipFill>
          <a:blip r:embed="rId3"/>
          <a:stretch>
            <a:fillRect/>
          </a:stretch>
        </p:blipFill>
        <p:spPr>
          <a:xfrm>
            <a:off x="6777385" y="1690688"/>
            <a:ext cx="3822700" cy="4191000"/>
          </a:xfrm>
          <a:prstGeom prst="rect">
            <a:avLst/>
          </a:prstGeom>
        </p:spPr>
      </p:pic>
      <p:sp>
        <p:nvSpPr>
          <p:cNvPr id="8" name="TextBox 7">
            <a:extLst>
              <a:ext uri="{FF2B5EF4-FFF2-40B4-BE49-F238E27FC236}">
                <a16:creationId xmlns:a16="http://schemas.microsoft.com/office/drawing/2014/main" id="{CB861591-5F83-2E4A-900F-F0547D8D3DCC}"/>
              </a:ext>
            </a:extLst>
          </p:cNvPr>
          <p:cNvSpPr txBox="1"/>
          <p:nvPr/>
        </p:nvSpPr>
        <p:spPr>
          <a:xfrm>
            <a:off x="988786" y="6246654"/>
            <a:ext cx="2222500" cy="246221"/>
          </a:xfrm>
          <a:prstGeom prst="rect">
            <a:avLst/>
          </a:prstGeom>
          <a:noFill/>
        </p:spPr>
        <p:txBody>
          <a:bodyPr wrap="square" rtlCol="0">
            <a:spAutoFit/>
          </a:bodyPr>
          <a:lstStyle/>
          <a:p>
            <a:r>
              <a:rPr lang="en-US" sz="1000" dirty="0"/>
              <a:t>Image taken by me</a:t>
            </a:r>
          </a:p>
        </p:txBody>
      </p:sp>
    </p:spTree>
    <p:extLst>
      <p:ext uri="{BB962C8B-B14F-4D97-AF65-F5344CB8AC3E}">
        <p14:creationId xmlns:p14="http://schemas.microsoft.com/office/powerpoint/2010/main" val="203760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64CA0-CB63-9642-8081-F1FF4B7C2509}"/>
              </a:ext>
            </a:extLst>
          </p:cNvPr>
          <p:cNvSpPr>
            <a:spLocks noGrp="1"/>
          </p:cNvSpPr>
          <p:nvPr>
            <p:ph type="title"/>
          </p:nvPr>
        </p:nvSpPr>
        <p:spPr/>
        <p:txBody>
          <a:bodyPr/>
          <a:lstStyle/>
          <a:p>
            <a:r>
              <a:rPr lang="en-US" dirty="0">
                <a:latin typeface="Helvetica" pitchFamily="2" charset="0"/>
              </a:rPr>
              <a:t>4 Basic Types of Digitized Image</a:t>
            </a:r>
            <a:br>
              <a:rPr lang="en-US" dirty="0">
                <a:latin typeface="Helvetica" pitchFamily="2" charset="0"/>
              </a:rPr>
            </a:br>
            <a:r>
              <a:rPr lang="en-US" sz="3200" i="1" dirty="0">
                <a:latin typeface="Helvetica" pitchFamily="2" charset="0"/>
              </a:rPr>
              <a:t>Indexed Image</a:t>
            </a:r>
            <a:endParaRPr lang="en-US" dirty="0"/>
          </a:p>
        </p:txBody>
      </p:sp>
      <p:pic>
        <p:nvPicPr>
          <p:cNvPr id="5" name="Content Placeholder 4" descr="A parrot sitting on a branch&#10;&#10;Description automatically generated">
            <a:extLst>
              <a:ext uri="{FF2B5EF4-FFF2-40B4-BE49-F238E27FC236}">
                <a16:creationId xmlns:a16="http://schemas.microsoft.com/office/drawing/2014/main" id="{3185DF64-DDB7-384D-8E41-6542B686461F}"/>
              </a:ext>
            </a:extLst>
          </p:cNvPr>
          <p:cNvPicPr>
            <a:picLocks noGrp="1" noChangeAspect="1"/>
          </p:cNvPicPr>
          <p:nvPr>
            <p:ph idx="1"/>
          </p:nvPr>
        </p:nvPicPr>
        <p:blipFill>
          <a:blip r:embed="rId2"/>
          <a:stretch>
            <a:fillRect/>
          </a:stretch>
        </p:blipFill>
        <p:spPr>
          <a:xfrm>
            <a:off x="1800226" y="2193246"/>
            <a:ext cx="2401660" cy="3202213"/>
          </a:xfrm>
        </p:spPr>
      </p:pic>
      <p:pic>
        <p:nvPicPr>
          <p:cNvPr id="9" name="Picture 8" descr="A screenshot of a cell phone&#10;&#10;Description automatically generated">
            <a:extLst>
              <a:ext uri="{FF2B5EF4-FFF2-40B4-BE49-F238E27FC236}">
                <a16:creationId xmlns:a16="http://schemas.microsoft.com/office/drawing/2014/main" id="{D2DC59C3-1940-A149-A00D-FDCDDCC7F4A0}"/>
              </a:ext>
            </a:extLst>
          </p:cNvPr>
          <p:cNvPicPr>
            <a:picLocks noChangeAspect="1"/>
          </p:cNvPicPr>
          <p:nvPr/>
        </p:nvPicPr>
        <p:blipFill>
          <a:blip r:embed="rId3"/>
          <a:stretch>
            <a:fillRect/>
          </a:stretch>
        </p:blipFill>
        <p:spPr>
          <a:xfrm>
            <a:off x="6708774" y="1648052"/>
            <a:ext cx="3683000" cy="4292600"/>
          </a:xfrm>
          <a:prstGeom prst="rect">
            <a:avLst/>
          </a:prstGeom>
        </p:spPr>
      </p:pic>
      <p:sp>
        <p:nvSpPr>
          <p:cNvPr id="10" name="TextBox 9">
            <a:extLst>
              <a:ext uri="{FF2B5EF4-FFF2-40B4-BE49-F238E27FC236}">
                <a16:creationId xmlns:a16="http://schemas.microsoft.com/office/drawing/2014/main" id="{DF515198-E8E2-2D48-9C84-7763E40B125F}"/>
              </a:ext>
            </a:extLst>
          </p:cNvPr>
          <p:cNvSpPr txBox="1"/>
          <p:nvPr/>
        </p:nvSpPr>
        <p:spPr>
          <a:xfrm>
            <a:off x="988786" y="6246654"/>
            <a:ext cx="2222500" cy="246221"/>
          </a:xfrm>
          <a:prstGeom prst="rect">
            <a:avLst/>
          </a:prstGeom>
          <a:noFill/>
        </p:spPr>
        <p:txBody>
          <a:bodyPr wrap="square" rtlCol="0">
            <a:spAutoFit/>
          </a:bodyPr>
          <a:lstStyle/>
          <a:p>
            <a:r>
              <a:rPr lang="en-US" sz="1000" dirty="0"/>
              <a:t>Image taken from Wikipedia</a:t>
            </a:r>
          </a:p>
        </p:txBody>
      </p:sp>
    </p:spTree>
    <p:extLst>
      <p:ext uri="{BB962C8B-B14F-4D97-AF65-F5344CB8AC3E}">
        <p14:creationId xmlns:p14="http://schemas.microsoft.com/office/powerpoint/2010/main" val="3695771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409C-5089-5A4B-897D-F7D65779C193}"/>
              </a:ext>
            </a:extLst>
          </p:cNvPr>
          <p:cNvSpPr>
            <a:spLocks noGrp="1"/>
          </p:cNvSpPr>
          <p:nvPr>
            <p:ph type="title"/>
          </p:nvPr>
        </p:nvSpPr>
        <p:spPr/>
        <p:txBody>
          <a:bodyPr/>
          <a:lstStyle/>
          <a:p>
            <a:r>
              <a:rPr lang="en-US" dirty="0">
                <a:latin typeface="Helvetica" pitchFamily="2" charset="0"/>
              </a:rPr>
              <a:t>4 Advanced Types of Digitized Image</a:t>
            </a:r>
            <a:br>
              <a:rPr lang="en-US" dirty="0">
                <a:latin typeface="Helvetica" pitchFamily="2" charset="0"/>
              </a:rPr>
            </a:br>
            <a:r>
              <a:rPr lang="en-US" sz="3200" i="1" dirty="0">
                <a:latin typeface="Helvetica" pitchFamily="2" charset="0"/>
              </a:rPr>
              <a:t>High Dynamic Range (HDR) Image</a:t>
            </a:r>
            <a:endParaRPr lang="en-US" dirty="0"/>
          </a:p>
        </p:txBody>
      </p:sp>
      <p:pic>
        <p:nvPicPr>
          <p:cNvPr id="5" name="Content Placeholder 4" descr="A screenshot of text&#10;&#10;Description automatically generated">
            <a:extLst>
              <a:ext uri="{FF2B5EF4-FFF2-40B4-BE49-F238E27FC236}">
                <a16:creationId xmlns:a16="http://schemas.microsoft.com/office/drawing/2014/main" id="{95947994-D7E3-F149-AC3F-40FE4F662483}"/>
              </a:ext>
            </a:extLst>
          </p:cNvPr>
          <p:cNvPicPr>
            <a:picLocks noGrp="1" noChangeAspect="1"/>
          </p:cNvPicPr>
          <p:nvPr>
            <p:ph idx="1"/>
          </p:nvPr>
        </p:nvPicPr>
        <p:blipFill>
          <a:blip r:embed="rId2"/>
          <a:stretch>
            <a:fillRect/>
          </a:stretch>
        </p:blipFill>
        <p:spPr>
          <a:xfrm>
            <a:off x="6598557" y="1857715"/>
            <a:ext cx="3632200" cy="4178300"/>
          </a:xfrm>
        </p:spPr>
      </p:pic>
      <p:pic>
        <p:nvPicPr>
          <p:cNvPr id="7" name="Picture 6" descr="A large body of water&#10;&#10;Description automatically generated">
            <a:extLst>
              <a:ext uri="{FF2B5EF4-FFF2-40B4-BE49-F238E27FC236}">
                <a16:creationId xmlns:a16="http://schemas.microsoft.com/office/drawing/2014/main" id="{CE0F202C-4F2C-4F4A-B054-B889C5795DDF}"/>
              </a:ext>
            </a:extLst>
          </p:cNvPr>
          <p:cNvPicPr>
            <a:picLocks noChangeAspect="1"/>
          </p:cNvPicPr>
          <p:nvPr/>
        </p:nvPicPr>
        <p:blipFill>
          <a:blip r:embed="rId3"/>
          <a:stretch>
            <a:fillRect/>
          </a:stretch>
        </p:blipFill>
        <p:spPr>
          <a:xfrm>
            <a:off x="838200" y="2188029"/>
            <a:ext cx="5124323" cy="3412558"/>
          </a:xfrm>
          <a:prstGeom prst="rect">
            <a:avLst/>
          </a:prstGeom>
        </p:spPr>
      </p:pic>
      <p:sp>
        <p:nvSpPr>
          <p:cNvPr id="8" name="TextBox 7">
            <a:extLst>
              <a:ext uri="{FF2B5EF4-FFF2-40B4-BE49-F238E27FC236}">
                <a16:creationId xmlns:a16="http://schemas.microsoft.com/office/drawing/2014/main" id="{CFCF8C86-290A-DE49-8FAA-3C6E997E93EC}"/>
              </a:ext>
            </a:extLst>
          </p:cNvPr>
          <p:cNvSpPr txBox="1"/>
          <p:nvPr/>
        </p:nvSpPr>
        <p:spPr>
          <a:xfrm>
            <a:off x="838201" y="5834744"/>
            <a:ext cx="5124322" cy="523220"/>
          </a:xfrm>
          <a:prstGeom prst="rect">
            <a:avLst/>
          </a:prstGeom>
          <a:noFill/>
        </p:spPr>
        <p:txBody>
          <a:bodyPr wrap="square" rtlCol="0">
            <a:spAutoFit/>
          </a:bodyPr>
          <a:lstStyle/>
          <a:p>
            <a:r>
              <a:rPr lang="en-US" sz="1400" dirty="0">
                <a:latin typeface="Helvetica" pitchFamily="2" charset="0"/>
              </a:rPr>
              <a:t>** we can see an increased detail in the highlights and shadows of the picture taken in HDR</a:t>
            </a:r>
          </a:p>
        </p:txBody>
      </p:sp>
      <p:sp>
        <p:nvSpPr>
          <p:cNvPr id="9" name="TextBox 8">
            <a:extLst>
              <a:ext uri="{FF2B5EF4-FFF2-40B4-BE49-F238E27FC236}">
                <a16:creationId xmlns:a16="http://schemas.microsoft.com/office/drawing/2014/main" id="{98B7824B-76A8-704F-A63B-9C7D1BC3B076}"/>
              </a:ext>
            </a:extLst>
          </p:cNvPr>
          <p:cNvSpPr txBox="1"/>
          <p:nvPr/>
        </p:nvSpPr>
        <p:spPr>
          <a:xfrm>
            <a:off x="838200" y="6369764"/>
            <a:ext cx="2222500" cy="246221"/>
          </a:xfrm>
          <a:prstGeom prst="rect">
            <a:avLst/>
          </a:prstGeom>
          <a:noFill/>
        </p:spPr>
        <p:txBody>
          <a:bodyPr wrap="square" rtlCol="0">
            <a:spAutoFit/>
          </a:bodyPr>
          <a:lstStyle/>
          <a:p>
            <a:r>
              <a:rPr lang="en-US" sz="1000" dirty="0"/>
              <a:t>Image taken from </a:t>
            </a:r>
            <a:r>
              <a:rPr lang="en-US" sz="1000" dirty="0" err="1"/>
              <a:t>viewsonic.com</a:t>
            </a:r>
            <a:endParaRPr lang="en-US" sz="1000" dirty="0"/>
          </a:p>
        </p:txBody>
      </p:sp>
    </p:spTree>
    <p:extLst>
      <p:ext uri="{BB962C8B-B14F-4D97-AF65-F5344CB8AC3E}">
        <p14:creationId xmlns:p14="http://schemas.microsoft.com/office/powerpoint/2010/main" val="1084621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E2B9-AE40-FB49-BAA2-1CB3A326EAA1}"/>
              </a:ext>
            </a:extLst>
          </p:cNvPr>
          <p:cNvSpPr>
            <a:spLocks noGrp="1"/>
          </p:cNvSpPr>
          <p:nvPr>
            <p:ph type="title"/>
          </p:nvPr>
        </p:nvSpPr>
        <p:spPr/>
        <p:txBody>
          <a:bodyPr/>
          <a:lstStyle/>
          <a:p>
            <a:r>
              <a:rPr lang="en-US" dirty="0">
                <a:latin typeface="Helvetica" pitchFamily="2" charset="0"/>
              </a:rPr>
              <a:t>4 Advanced Types of Digitized Image</a:t>
            </a:r>
            <a:br>
              <a:rPr lang="en-US" dirty="0">
                <a:latin typeface="Helvetica" pitchFamily="2" charset="0"/>
              </a:rPr>
            </a:br>
            <a:r>
              <a:rPr lang="en-US" sz="3200" i="1" dirty="0">
                <a:latin typeface="Helvetica" pitchFamily="2" charset="0"/>
              </a:rPr>
              <a:t>Hyperspectral Image</a:t>
            </a:r>
            <a:endParaRPr lang="en-US" dirty="0"/>
          </a:p>
        </p:txBody>
      </p:sp>
      <p:pic>
        <p:nvPicPr>
          <p:cNvPr id="5" name="Content Placeholder 4" descr="A picture containing animal, invertebrate, indoor, sky&#10;&#10;Description automatically generated">
            <a:extLst>
              <a:ext uri="{FF2B5EF4-FFF2-40B4-BE49-F238E27FC236}">
                <a16:creationId xmlns:a16="http://schemas.microsoft.com/office/drawing/2014/main" id="{F98DBCE0-2368-8A4C-A70C-D53F5CE5D2A6}"/>
              </a:ext>
            </a:extLst>
          </p:cNvPr>
          <p:cNvPicPr>
            <a:picLocks noGrp="1" noChangeAspect="1"/>
          </p:cNvPicPr>
          <p:nvPr>
            <p:ph idx="1"/>
          </p:nvPr>
        </p:nvPicPr>
        <p:blipFill>
          <a:blip r:embed="rId2"/>
          <a:stretch>
            <a:fillRect/>
          </a:stretch>
        </p:blipFill>
        <p:spPr>
          <a:xfrm>
            <a:off x="838200" y="1748971"/>
            <a:ext cx="3568154" cy="3420042"/>
          </a:xfrm>
        </p:spPr>
      </p:pic>
      <p:sp>
        <p:nvSpPr>
          <p:cNvPr id="6" name="TextBox 5">
            <a:extLst>
              <a:ext uri="{FF2B5EF4-FFF2-40B4-BE49-F238E27FC236}">
                <a16:creationId xmlns:a16="http://schemas.microsoft.com/office/drawing/2014/main" id="{32D02A1C-58DA-AB41-9704-2BF333949FB3}"/>
              </a:ext>
            </a:extLst>
          </p:cNvPr>
          <p:cNvSpPr txBox="1"/>
          <p:nvPr/>
        </p:nvSpPr>
        <p:spPr>
          <a:xfrm>
            <a:off x="838200" y="6369764"/>
            <a:ext cx="2222500" cy="246221"/>
          </a:xfrm>
          <a:prstGeom prst="rect">
            <a:avLst/>
          </a:prstGeom>
          <a:noFill/>
        </p:spPr>
        <p:txBody>
          <a:bodyPr wrap="square" rtlCol="0">
            <a:spAutoFit/>
          </a:bodyPr>
          <a:lstStyle/>
          <a:p>
            <a:r>
              <a:rPr lang="en-US" sz="1000" dirty="0"/>
              <a:t>Image taken from Wikipedia</a:t>
            </a:r>
          </a:p>
        </p:txBody>
      </p:sp>
      <p:pic>
        <p:nvPicPr>
          <p:cNvPr id="8" name="Picture 7" descr="A screenshot of text&#10;&#10;Description automatically generated">
            <a:extLst>
              <a:ext uri="{FF2B5EF4-FFF2-40B4-BE49-F238E27FC236}">
                <a16:creationId xmlns:a16="http://schemas.microsoft.com/office/drawing/2014/main" id="{C30BB0B5-9033-C741-ACD1-5559163A4CDE}"/>
              </a:ext>
            </a:extLst>
          </p:cNvPr>
          <p:cNvPicPr>
            <a:picLocks noChangeAspect="1"/>
          </p:cNvPicPr>
          <p:nvPr/>
        </p:nvPicPr>
        <p:blipFill>
          <a:blip r:embed="rId3"/>
          <a:stretch>
            <a:fillRect/>
          </a:stretch>
        </p:blipFill>
        <p:spPr>
          <a:xfrm>
            <a:off x="4659427" y="1748971"/>
            <a:ext cx="3479800" cy="43434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DCE4674A-60EB-EE44-AF68-ACD57FA9DECF}"/>
              </a:ext>
            </a:extLst>
          </p:cNvPr>
          <p:cNvPicPr>
            <a:picLocks noChangeAspect="1"/>
          </p:cNvPicPr>
          <p:nvPr/>
        </p:nvPicPr>
        <p:blipFill>
          <a:blip r:embed="rId4"/>
          <a:stretch>
            <a:fillRect/>
          </a:stretch>
        </p:blipFill>
        <p:spPr>
          <a:xfrm>
            <a:off x="8392300" y="1812471"/>
            <a:ext cx="3479800" cy="4279900"/>
          </a:xfrm>
          <a:prstGeom prst="rect">
            <a:avLst/>
          </a:prstGeom>
        </p:spPr>
      </p:pic>
      <p:sp>
        <p:nvSpPr>
          <p:cNvPr id="11" name="TextBox 10">
            <a:extLst>
              <a:ext uri="{FF2B5EF4-FFF2-40B4-BE49-F238E27FC236}">
                <a16:creationId xmlns:a16="http://schemas.microsoft.com/office/drawing/2014/main" id="{89E6EFE0-A0E4-F041-8490-45DDF9CEB7BA}"/>
              </a:ext>
            </a:extLst>
          </p:cNvPr>
          <p:cNvSpPr txBox="1"/>
          <p:nvPr/>
        </p:nvSpPr>
        <p:spPr>
          <a:xfrm>
            <a:off x="838201" y="5292545"/>
            <a:ext cx="3568154" cy="954107"/>
          </a:xfrm>
          <a:prstGeom prst="rect">
            <a:avLst/>
          </a:prstGeom>
          <a:noFill/>
        </p:spPr>
        <p:txBody>
          <a:bodyPr wrap="square" rtlCol="0">
            <a:spAutoFit/>
          </a:bodyPr>
          <a:lstStyle/>
          <a:p>
            <a:r>
              <a:rPr lang="en-US" sz="1400" dirty="0">
                <a:latin typeface="Helvetica" pitchFamily="2" charset="0"/>
              </a:rPr>
              <a:t>This is what the image looks like but the original file cannot be read by GIMP because you need a programming software in order to read it</a:t>
            </a:r>
          </a:p>
        </p:txBody>
      </p:sp>
    </p:spTree>
    <p:extLst>
      <p:ext uri="{BB962C8B-B14F-4D97-AF65-F5344CB8AC3E}">
        <p14:creationId xmlns:p14="http://schemas.microsoft.com/office/powerpoint/2010/main" val="519044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D498-E38C-7745-853A-0B9492B6544B}"/>
              </a:ext>
            </a:extLst>
          </p:cNvPr>
          <p:cNvSpPr>
            <a:spLocks noGrp="1"/>
          </p:cNvSpPr>
          <p:nvPr>
            <p:ph type="title"/>
          </p:nvPr>
        </p:nvSpPr>
        <p:spPr/>
        <p:txBody>
          <a:bodyPr/>
          <a:lstStyle/>
          <a:p>
            <a:r>
              <a:rPr lang="en-US" dirty="0">
                <a:latin typeface="Helvetica" pitchFamily="2" charset="0"/>
              </a:rPr>
              <a:t>4 Advanced Types of Digitized Image</a:t>
            </a:r>
            <a:br>
              <a:rPr lang="en-US" dirty="0">
                <a:latin typeface="Helvetica" pitchFamily="2" charset="0"/>
              </a:rPr>
            </a:br>
            <a:r>
              <a:rPr lang="en-US" sz="3200" i="1" dirty="0">
                <a:latin typeface="Helvetica" pitchFamily="2" charset="0"/>
              </a:rPr>
              <a:t>3D Image</a:t>
            </a:r>
            <a:endParaRPr lang="en-US" dirty="0"/>
          </a:p>
        </p:txBody>
      </p:sp>
      <p:pic>
        <p:nvPicPr>
          <p:cNvPr id="6" name="Content Placeholder 5" descr="A picture containing animal, invertebrate, indoor, branchiopod crustacean&#10;&#10;Description automatically generated">
            <a:extLst>
              <a:ext uri="{FF2B5EF4-FFF2-40B4-BE49-F238E27FC236}">
                <a16:creationId xmlns:a16="http://schemas.microsoft.com/office/drawing/2014/main" id="{F59BF316-0890-134C-AB51-E92428A605D9}"/>
              </a:ext>
            </a:extLst>
          </p:cNvPr>
          <p:cNvPicPr>
            <a:picLocks noGrp="1" noChangeAspect="1"/>
          </p:cNvPicPr>
          <p:nvPr>
            <p:ph idx="1"/>
          </p:nvPr>
        </p:nvPicPr>
        <p:blipFill>
          <a:blip r:embed="rId2"/>
          <a:stretch>
            <a:fillRect/>
          </a:stretch>
        </p:blipFill>
        <p:spPr>
          <a:xfrm>
            <a:off x="1080407" y="2569034"/>
            <a:ext cx="4438650" cy="2854661"/>
          </a:xfrm>
        </p:spPr>
      </p:pic>
      <p:pic>
        <p:nvPicPr>
          <p:cNvPr id="8" name="Picture 7" descr="A screenshot of a cell phone&#10;&#10;Description automatically generated">
            <a:extLst>
              <a:ext uri="{FF2B5EF4-FFF2-40B4-BE49-F238E27FC236}">
                <a16:creationId xmlns:a16="http://schemas.microsoft.com/office/drawing/2014/main" id="{0BC3936E-1E41-194A-9F1A-14BD4830316D}"/>
              </a:ext>
            </a:extLst>
          </p:cNvPr>
          <p:cNvPicPr>
            <a:picLocks noChangeAspect="1"/>
          </p:cNvPicPr>
          <p:nvPr/>
        </p:nvPicPr>
        <p:blipFill>
          <a:blip r:embed="rId3"/>
          <a:stretch>
            <a:fillRect/>
          </a:stretch>
        </p:blipFill>
        <p:spPr>
          <a:xfrm>
            <a:off x="6672945" y="1690688"/>
            <a:ext cx="3644900" cy="4191000"/>
          </a:xfrm>
          <a:prstGeom prst="rect">
            <a:avLst/>
          </a:prstGeom>
        </p:spPr>
      </p:pic>
      <p:sp>
        <p:nvSpPr>
          <p:cNvPr id="9" name="TextBox 8">
            <a:extLst>
              <a:ext uri="{FF2B5EF4-FFF2-40B4-BE49-F238E27FC236}">
                <a16:creationId xmlns:a16="http://schemas.microsoft.com/office/drawing/2014/main" id="{EB076D3E-01F1-6445-86D6-066BA4EB46CC}"/>
              </a:ext>
            </a:extLst>
          </p:cNvPr>
          <p:cNvSpPr txBox="1"/>
          <p:nvPr/>
        </p:nvSpPr>
        <p:spPr>
          <a:xfrm>
            <a:off x="838200" y="6369764"/>
            <a:ext cx="2222500" cy="246221"/>
          </a:xfrm>
          <a:prstGeom prst="rect">
            <a:avLst/>
          </a:prstGeom>
          <a:noFill/>
        </p:spPr>
        <p:txBody>
          <a:bodyPr wrap="square" rtlCol="0">
            <a:spAutoFit/>
          </a:bodyPr>
          <a:lstStyle/>
          <a:p>
            <a:r>
              <a:rPr lang="en-US" sz="1000" dirty="0"/>
              <a:t>Image taken from </a:t>
            </a:r>
            <a:r>
              <a:rPr lang="en-US" sz="1000" dirty="0" err="1"/>
              <a:t>radiologyinfo.org</a:t>
            </a:r>
            <a:endParaRPr lang="en-US" sz="1000" dirty="0"/>
          </a:p>
        </p:txBody>
      </p:sp>
    </p:spTree>
    <p:extLst>
      <p:ext uri="{BB962C8B-B14F-4D97-AF65-F5344CB8AC3E}">
        <p14:creationId xmlns:p14="http://schemas.microsoft.com/office/powerpoint/2010/main" val="3029210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745D-F3AB-5C4D-843D-4E6E6DB63438}"/>
              </a:ext>
            </a:extLst>
          </p:cNvPr>
          <p:cNvSpPr>
            <a:spLocks noGrp="1"/>
          </p:cNvSpPr>
          <p:nvPr>
            <p:ph type="title"/>
          </p:nvPr>
        </p:nvSpPr>
        <p:spPr/>
        <p:txBody>
          <a:bodyPr/>
          <a:lstStyle/>
          <a:p>
            <a:r>
              <a:rPr lang="en-US" dirty="0">
                <a:latin typeface="Helvetica" pitchFamily="2" charset="0"/>
              </a:rPr>
              <a:t>4 Advanced Types of Digitized Image</a:t>
            </a:r>
            <a:br>
              <a:rPr lang="en-US" dirty="0">
                <a:latin typeface="Helvetica" pitchFamily="2" charset="0"/>
              </a:rPr>
            </a:br>
            <a:r>
              <a:rPr lang="en-US" sz="3200" i="1" dirty="0">
                <a:latin typeface="Helvetica" pitchFamily="2" charset="0"/>
              </a:rPr>
              <a:t>Temporal Image</a:t>
            </a:r>
            <a:endParaRPr lang="en-US" dirty="0"/>
          </a:p>
        </p:txBody>
      </p:sp>
      <p:pic>
        <p:nvPicPr>
          <p:cNvPr id="5" name="Content Placeholder 4">
            <a:extLst>
              <a:ext uri="{FF2B5EF4-FFF2-40B4-BE49-F238E27FC236}">
                <a16:creationId xmlns:a16="http://schemas.microsoft.com/office/drawing/2014/main" id="{70BEF1C1-FEBD-204A-8B7B-1667F54C83DA}"/>
              </a:ext>
            </a:extLst>
          </p:cNvPr>
          <p:cNvPicPr>
            <a:picLocks noGrp="1" noChangeAspect="1"/>
          </p:cNvPicPr>
          <p:nvPr>
            <p:ph idx="1"/>
          </p:nvPr>
        </p:nvPicPr>
        <p:blipFill>
          <a:blip r:embed="rId2"/>
          <a:stretch>
            <a:fillRect/>
          </a:stretch>
        </p:blipFill>
        <p:spPr>
          <a:xfrm>
            <a:off x="1237463" y="2296885"/>
            <a:ext cx="4078189" cy="3107192"/>
          </a:xfrm>
        </p:spPr>
      </p:pic>
      <p:pic>
        <p:nvPicPr>
          <p:cNvPr id="6" name="Picture 5">
            <a:extLst>
              <a:ext uri="{FF2B5EF4-FFF2-40B4-BE49-F238E27FC236}">
                <a16:creationId xmlns:a16="http://schemas.microsoft.com/office/drawing/2014/main" id="{41C9939A-020C-DA4E-939D-A8DE49559938}"/>
              </a:ext>
            </a:extLst>
          </p:cNvPr>
          <p:cNvPicPr>
            <a:picLocks noChangeAspect="1"/>
          </p:cNvPicPr>
          <p:nvPr/>
        </p:nvPicPr>
        <p:blipFill>
          <a:blip r:embed="rId3"/>
          <a:stretch>
            <a:fillRect/>
          </a:stretch>
        </p:blipFill>
        <p:spPr>
          <a:xfrm>
            <a:off x="6761843" y="1690688"/>
            <a:ext cx="3632200" cy="4178300"/>
          </a:xfrm>
          <a:prstGeom prst="rect">
            <a:avLst/>
          </a:prstGeom>
        </p:spPr>
      </p:pic>
      <p:sp>
        <p:nvSpPr>
          <p:cNvPr id="7" name="Oval 6">
            <a:extLst>
              <a:ext uri="{FF2B5EF4-FFF2-40B4-BE49-F238E27FC236}">
                <a16:creationId xmlns:a16="http://schemas.microsoft.com/office/drawing/2014/main" id="{C4BDDD1F-130B-AE4A-B519-1A93CF65E519}"/>
              </a:ext>
            </a:extLst>
          </p:cNvPr>
          <p:cNvSpPr/>
          <p:nvPr/>
        </p:nvSpPr>
        <p:spPr>
          <a:xfrm>
            <a:off x="8384512" y="5156532"/>
            <a:ext cx="427892" cy="247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B92B58F-46C7-BC44-9273-07B9C89349A3}"/>
              </a:ext>
            </a:extLst>
          </p:cNvPr>
          <p:cNvSpPr txBox="1"/>
          <p:nvPr/>
        </p:nvSpPr>
        <p:spPr>
          <a:xfrm>
            <a:off x="10394044" y="4873451"/>
            <a:ext cx="1797956" cy="646331"/>
          </a:xfrm>
          <a:prstGeom prst="rect">
            <a:avLst/>
          </a:prstGeom>
          <a:noFill/>
        </p:spPr>
        <p:txBody>
          <a:bodyPr wrap="square" rtlCol="0">
            <a:spAutoFit/>
          </a:bodyPr>
          <a:lstStyle/>
          <a:p>
            <a:r>
              <a:rPr lang="en-US" sz="1200" dirty="0">
                <a:latin typeface="Helvetica" pitchFamily="2" charset="0"/>
              </a:rPr>
              <a:t>More layers because of compression of ‘multiple single images’!</a:t>
            </a:r>
          </a:p>
        </p:txBody>
      </p:sp>
    </p:spTree>
    <p:extLst>
      <p:ext uri="{BB962C8B-B14F-4D97-AF65-F5344CB8AC3E}">
        <p14:creationId xmlns:p14="http://schemas.microsoft.com/office/powerpoint/2010/main" val="1907229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763</Words>
  <Application>Microsoft Macintosh PowerPoint</Application>
  <PresentationFormat>Widescreen</PresentationFormat>
  <Paragraphs>72</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Courier</vt:lpstr>
      <vt:lpstr>Helvetica</vt:lpstr>
      <vt:lpstr>Office Theme</vt:lpstr>
      <vt:lpstr>Activity 3: Image Types and Formats</vt:lpstr>
      <vt:lpstr>4 Basic Types of Digitized Image Binary Image</vt:lpstr>
      <vt:lpstr>4 Basic Types of Digitized Image Grayscale Image</vt:lpstr>
      <vt:lpstr>4 Basic Types of Digitized Image Truecolor Image</vt:lpstr>
      <vt:lpstr>4 Basic Types of Digitized Image Indexed Image</vt:lpstr>
      <vt:lpstr>4 Advanced Types of Digitized Image High Dynamic Range (HDR) Image</vt:lpstr>
      <vt:lpstr>4 Advanced Types of Digitized Image Hyperspectral Image</vt:lpstr>
      <vt:lpstr>4 Advanced Types of Digitized Image 3D Image</vt:lpstr>
      <vt:lpstr>4 Advanced Types of Digitized Image Temporal Image</vt:lpstr>
      <vt:lpstr>Where to find? Image Properties</vt:lpstr>
      <vt:lpstr>Where to find? Export/Make a Copy</vt:lpstr>
      <vt:lpstr>Where to find? Image Properties</vt:lpstr>
      <vt:lpstr>Where to find? Crop</vt:lpstr>
      <vt:lpstr>PowerPoint Presentation</vt:lpstr>
      <vt:lpstr>PowerPoint Presentation</vt:lpstr>
      <vt:lpstr>Common Image File Formats Source: https://guides.lib.umich.edu/c.php?g=282942&amp;p=1885348 and https://www.widen.com/blog/whats-the-difference-between-png-jpeg-gif-and-tiff</vt:lpstr>
      <vt:lpstr>Common Image File Formats Source: https://guides.lib.umich.edu/c.php?g=282942&amp;p=1885348 and https://www.widen.com/blog/whats-the-difference-between-png-jpeg-gif-and-tiff</vt:lpstr>
      <vt:lpstr>Common Image File Formats Source: https://guides.lib.umich.edu/c.php?g=282942&amp;p=1885348 and https://www.widen.com/blog/whats-the-difference-between-png-jpeg-gif-and-tiff</vt:lpstr>
      <vt:lpstr>Self-Evaluation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3: Image Types and Formats</dc:title>
  <dc:creator>Kenneth Leo</dc:creator>
  <cp:lastModifiedBy>Kenneth Leo</cp:lastModifiedBy>
  <cp:revision>12</cp:revision>
  <dcterms:created xsi:type="dcterms:W3CDTF">2019-08-15T13:43:19Z</dcterms:created>
  <dcterms:modified xsi:type="dcterms:W3CDTF">2019-08-15T15:33:19Z</dcterms:modified>
</cp:coreProperties>
</file>